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y="6858000" cx="9144000"/>
  <p:notesSz cx="6858000" cy="9144000"/>
  <p:embeddedFontLst>
    <p:embeddedFont>
      <p:font typeface="Geo"/>
      <p:regular r:id="rId60"/>
      <p:italic r:id="rId61"/>
    </p:embeddedFont>
    <p:embeddedFont>
      <p:font typeface="Helvetica Neue"/>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HelveticaNeue-regular.fntdata"/><Relationship Id="rId61" Type="http://schemas.openxmlformats.org/officeDocument/2006/relationships/font" Target="fonts/Geo-italic.fntdata"/><Relationship Id="rId20" Type="http://schemas.openxmlformats.org/officeDocument/2006/relationships/slide" Target="slides/slide16.xml"/><Relationship Id="rId64" Type="http://schemas.openxmlformats.org/officeDocument/2006/relationships/font" Target="fonts/HelveticaNeue-italic.fntdata"/><Relationship Id="rId63" Type="http://schemas.openxmlformats.org/officeDocument/2006/relationships/font" Target="fonts/HelveticaNeue-bold.fntdata"/><Relationship Id="rId22" Type="http://schemas.openxmlformats.org/officeDocument/2006/relationships/slide" Target="slides/slide18.xml"/><Relationship Id="rId21" Type="http://schemas.openxmlformats.org/officeDocument/2006/relationships/slide" Target="slides/slide17.xml"/><Relationship Id="rId65" Type="http://schemas.openxmlformats.org/officeDocument/2006/relationships/font" Target="fonts/HelveticaNeue-bold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Geo-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rocessing.org/reference/rectMode_.html" TargetMode="External"/><Relationship Id="rId3" Type="http://schemas.openxmlformats.org/officeDocument/2006/relationships/hyperlink" Target="http://processing.org/reference/ellipseMode_.html" TargetMode="External"/><Relationship Id="rId4" Type="http://schemas.openxmlformats.org/officeDocument/2006/relationships/hyperlink" Target="http://processing.org/reference/ellipseMode_.html" TargetMode="External"/><Relationship Id="rId5" Type="http://schemas.openxmlformats.org/officeDocument/2006/relationships/hyperlink" Target="http://processing.org/reference/ellipseMode_.html"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 name="Shape 23"/>
        <p:cNvGrpSpPr/>
        <p:nvPr/>
      </p:nvGrpSpPr>
      <p:grpSpPr>
        <a:xfrm>
          <a:off x="0" y="0"/>
          <a:ext cx="0" cy="0"/>
          <a:chOff x="0" y="0"/>
          <a:chExt cx="0" cy="0"/>
        </a:xfrm>
      </p:grpSpPr>
      <p:sp>
        <p:nvSpPr>
          <p:cNvPr id="24" name="Shape 2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5" name="Shape 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en"/>
              <a:t>It's my pleasure to give you a warm welcome to an experience that will change the way you think and subsequently the way you work. It’s my pleasure to mold your minds about one of the most important aspects of this program.</a:t>
            </a:r>
            <a:endParaRPr/>
          </a:p>
          <a:p>
            <a:pPr indent="0" lvl="0" marL="0" rtl="0">
              <a:spcBef>
                <a:spcPts val="0"/>
              </a:spcBef>
              <a:spcAft>
                <a:spcPts val="0"/>
              </a:spcAft>
              <a:buNone/>
            </a:pPr>
            <a:r>
              <a:t/>
            </a:r>
            <a:endParaRPr/>
          </a:p>
          <a:p>
            <a:pPr indent="0" lvl="0" marL="0">
              <a:spcBef>
                <a:spcPts val="0"/>
              </a:spcBef>
              <a:spcAft>
                <a:spcPts val="0"/>
              </a:spcAft>
              <a:buNone/>
            </a:pPr>
            <a:r>
              <a:rPr lang="en"/>
              <a:t>Let’s take a walk through… CODE!</a:t>
            </a:r>
            <a:endParaRPr/>
          </a:p>
          <a:p>
            <a:pPr indent="0" lvl="0" marL="0">
              <a:spcBef>
                <a:spcPts val="0"/>
              </a:spcBef>
              <a:spcAft>
                <a:spcPts val="0"/>
              </a:spcAft>
              <a:buNone/>
            </a:pPr>
            <a:r>
              <a:t/>
            </a:r>
            <a:endParaRPr/>
          </a:p>
          <a:p>
            <a:pPr indent="0" lvl="0" marL="0" rtl="0">
              <a:spcBef>
                <a:spcPts val="0"/>
              </a:spcBef>
              <a:spcAft>
                <a:spcPts val="0"/>
              </a:spcAft>
              <a:buNone/>
            </a:pPr>
            <a:r>
              <a:rPr lang="en"/>
              <a:t>How many of your have a laptop?  If you do, bring it.</a:t>
            </a:r>
            <a:endParaRPr/>
          </a:p>
          <a:p>
            <a:pPr indent="0" lvl="0" marL="0" rtl="0">
              <a:spcBef>
                <a:spcPts val="0"/>
              </a:spcBef>
              <a:spcAft>
                <a:spcPts val="0"/>
              </a:spcAft>
              <a:buNone/>
            </a:pPr>
            <a:r>
              <a:t/>
            </a:r>
            <a:endParaRPr b="1"/>
          </a:p>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does it work?</a:t>
            </a:r>
            <a:endParaRPr/>
          </a:p>
          <a:p>
            <a:pPr indent="0" lvl="0" marL="0">
              <a:spcBef>
                <a:spcPts val="0"/>
              </a:spcBef>
              <a:spcAft>
                <a:spcPts val="0"/>
              </a:spcAft>
              <a:buNone/>
            </a:pPr>
            <a:r>
              <a:t/>
            </a:r>
            <a:endParaRPr/>
          </a:p>
          <a:p>
            <a:pPr indent="0" lvl="0" marL="0" rtl="0">
              <a:spcBef>
                <a:spcPts val="0"/>
              </a:spcBef>
              <a:spcAft>
                <a:spcPts val="0"/>
              </a:spcAft>
              <a:buNone/>
            </a:pPr>
            <a:r>
              <a:rPr lang="en"/>
              <a:t>We become users and technology a black box. </a:t>
            </a:r>
            <a:endParaRPr/>
          </a:p>
          <a:p>
            <a:pPr indent="0" lvl="0" marL="0" rtl="0">
              <a:spcBef>
                <a:spcPts val="0"/>
              </a:spcBef>
              <a:spcAft>
                <a:spcPts val="0"/>
              </a:spcAft>
              <a:buNone/>
            </a:pPr>
            <a:r>
              <a:rPr lang="en"/>
              <a:t>LITERACY IS IMPORTANT</a:t>
            </a:r>
            <a:endParaRPr/>
          </a:p>
          <a:p>
            <a:pPr indent="0" lvl="0" marL="0" rtl="0">
              <a:spcBef>
                <a:spcPts val="0"/>
              </a:spcBef>
              <a:spcAft>
                <a:spcPts val="0"/>
              </a:spcAft>
              <a:buNone/>
            </a:pPr>
            <a:r>
              <a:rPr lang="en"/>
              <a:t>Most of us have a very superficial understanding of what happens behind an email, a google search, pressing a button on an elevator, etc.</a:t>
            </a:r>
            <a:endParaRPr/>
          </a:p>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We are users of technology and code, thus it’s important that we understand how it works.</a:t>
            </a:r>
            <a:endParaRPr/>
          </a:p>
          <a:p>
            <a:pPr indent="0" lvl="0" marL="0" rtl="0">
              <a:spcBef>
                <a:spcPts val="0"/>
              </a:spcBef>
              <a:spcAft>
                <a:spcPts val="0"/>
              </a:spcAft>
              <a:buClr>
                <a:srgbClr val="000000"/>
              </a:buClr>
              <a:buSzPts val="1100"/>
              <a:buFont typeface="Arial"/>
              <a:buNone/>
            </a:pPr>
            <a:r>
              <a:t/>
            </a:r>
            <a:endParaRPr/>
          </a:p>
          <a:p>
            <a:pPr indent="0" lvl="0" marL="0">
              <a:spcBef>
                <a:spcPts val="0"/>
              </a:spcBef>
              <a:spcAft>
                <a:spcPts val="0"/>
              </a:spcAft>
              <a:buClr>
                <a:srgbClr val="000000"/>
              </a:buClr>
              <a:buSzPts val="1100"/>
              <a:buFont typeface="Arial"/>
              <a:buNone/>
            </a:pPr>
            <a:r>
              <a:rPr lang="en"/>
              <a:t>Most of us have a very superficial understanding of what happens behind an email, a google search, pressing a button on an elevator, etc.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As game designers/artists part of our job is to know the rules, play with them, expose them or blend them. ( avatar blenders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en"/>
              <a:t>( IMAGE )</a:t>
            </a:r>
            <a:endParaRPr/>
          </a:p>
          <a:p>
            <a:pPr indent="0" lvl="0" marL="0" rtl="0">
              <a:spcBef>
                <a:spcPts val="0"/>
              </a:spcBef>
              <a:spcAft>
                <a:spcPts val="0"/>
              </a:spcAft>
              <a:buNone/>
            </a:pPr>
            <a:r>
              <a:t/>
            </a:r>
            <a:endParaRPr/>
          </a:p>
          <a:p>
            <a:pPr indent="0" lvl="0" marL="0" rtl="0">
              <a:spcBef>
                <a:spcPts val="0"/>
              </a:spcBef>
              <a:spcAft>
                <a:spcPts val="0"/>
              </a:spcAft>
              <a:buNone/>
            </a:pPr>
            <a:r>
              <a:rPr lang="en"/>
              <a:t>GOLAN'S TOY KIT??? </a:t>
            </a:r>
            <a:endParaRPr/>
          </a:p>
          <a:p>
            <a:pPr indent="0" lvl="0" marL="0" rtl="0">
              <a:spcBef>
                <a:spcPts val="0"/>
              </a:spcBef>
              <a:spcAft>
                <a:spcPts val="0"/>
              </a:spcAft>
              <a:buNone/>
            </a:pPr>
            <a:r>
              <a:rPr lang="en"/>
              <a:t>VISUALIZATION??</a:t>
            </a:r>
            <a:endParaRPr/>
          </a:p>
          <a:p>
            <a:pPr indent="0" lvl="0" marL="0" rtl="0">
              <a:spcBef>
                <a:spcPts val="0"/>
              </a:spcBef>
              <a:spcAft>
                <a:spcPts val="0"/>
              </a:spcAft>
              <a:buNone/>
            </a:pPr>
            <a:r>
              <a:t/>
            </a:r>
            <a:endParaRPr/>
          </a:p>
          <a:p>
            <a:pPr indent="0" lvl="0" marL="0">
              <a:spcBef>
                <a:spcPts val="0"/>
              </a:spcBef>
              <a:spcAft>
                <a:spcPts val="0"/>
              </a:spcAft>
              <a:buNone/>
            </a:pPr>
            <a:r>
              <a:rPr lang="en"/>
              <a:t>ARBM CITIES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Knowing code today is the equivalent of learning printmaking in the renaissance, or understanding the power and significance of machines of the industrial age.</a:t>
            </a:r>
            <a:endParaRPr/>
          </a:p>
          <a:p>
            <a:pPr indent="0" lvl="0" marL="0" rtl="0">
              <a:spcBef>
                <a:spcPts val="0"/>
              </a:spcBef>
              <a:spcAft>
                <a:spcPts val="0"/>
              </a:spcAft>
              <a:buNone/>
            </a:pPr>
            <a:r>
              <a:t/>
            </a:r>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Code will give us the power to understand how the world around is constructed and how it works.</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Gives us the power to stop being users and start being makers.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rgbClr val="000000"/>
              </a:buClr>
              <a:buSzPts val="1100"/>
              <a:buFont typeface="Arial"/>
              <a:buNone/>
            </a:pPr>
            <a:r>
              <a:rPr lang="en"/>
              <a:t>I need a volunteer from the audience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 am a hungry mouse… I want some cheese… What program do I use to get the cheese?</a:t>
            </a:r>
            <a:endParaRPr/>
          </a:p>
          <a:p>
            <a:pPr indent="0" lvl="0" marL="0" rtl="0">
              <a:spcBef>
                <a:spcPts val="0"/>
              </a:spcBef>
              <a:spcAft>
                <a:spcPts val="0"/>
              </a:spcAft>
              <a:buNone/>
            </a:pPr>
            <a:r>
              <a:t/>
            </a:r>
            <a:endParaRPr/>
          </a:p>
          <a:p>
            <a:pPr indent="0" lvl="0" marL="0">
              <a:spcBef>
                <a:spcPts val="0"/>
              </a:spcBef>
              <a:spcAft>
                <a:spcPts val="0"/>
              </a:spcAft>
              <a:buNone/>
            </a:pPr>
            <a:r>
              <a:rPr lang="en"/>
              <a:t>(Now we program our classmates)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n"/>
              <a:t>(Now we program our classmates)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rPr>
              <a:t>How do we code for this?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do we code for this?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 name="Shape 29"/>
        <p:cNvGrpSpPr/>
        <p:nvPr/>
      </p:nvGrpSpPr>
      <p:grpSpPr>
        <a:xfrm>
          <a:off x="0" y="0"/>
          <a:ext cx="0" cy="0"/>
          <a:chOff x="0" y="0"/>
          <a:chExt cx="0" cy="0"/>
        </a:xfrm>
      </p:grpSpPr>
      <p:sp>
        <p:nvSpPr>
          <p:cNvPr id="30" name="Shape 3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1" name="Shape 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Now that we are programing experts… let’s write the code for this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computers dont make mistakes.  computers follow rules.  humans make mistakes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have code. In the old days, this code would have been proprietary, meaning it would not be open to everyone. Today we do things differently.</a:t>
            </a:r>
            <a:endParaRPr/>
          </a:p>
          <a:p>
            <a:pPr indent="0" lvl="0" marL="0" rtl="0">
              <a:spcBef>
                <a:spcPts val="0"/>
              </a:spcBef>
              <a:spcAft>
                <a:spcPts val="0"/>
              </a:spcAft>
              <a:buNone/>
            </a:pPr>
            <a:r>
              <a:t/>
            </a:r>
            <a:endParaRPr/>
          </a:p>
          <a:p>
            <a:pPr indent="0" lvl="0" marL="0" rtl="0">
              <a:spcBef>
                <a:spcPts val="0"/>
              </a:spcBef>
              <a:spcAft>
                <a:spcPts val="0"/>
              </a:spcAft>
              <a:buNone/>
            </a:pPr>
            <a:r>
              <a:rPr lang="en"/>
              <a:t>Everyone wants to know how to dance… so we make the dancing code transparent, meaning it’s available to all.</a:t>
            </a:r>
            <a:endParaRPr/>
          </a:p>
          <a:p>
            <a:pPr indent="0" lvl="0" marL="0" rtl="0">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One of the best tools to use as a gateway to the world of code is called Processing. It is opensource, versatile, and easy to use.</a:t>
            </a:r>
            <a:endParaRPr/>
          </a:p>
          <a:p>
            <a:pPr indent="0" lvl="0" marL="0" rtl="0">
              <a:spcBef>
                <a:spcPts val="0"/>
              </a:spcBef>
              <a:spcAft>
                <a:spcPts val="0"/>
              </a:spcAft>
              <a:buClr>
                <a:srgbClr val="000000"/>
              </a:buClr>
              <a:buSzPts val="1100"/>
              <a:buFont typeface="Arial"/>
              <a:buNone/>
            </a:pPr>
            <a:r>
              <a:t/>
            </a:r>
            <a:endParaRPr/>
          </a:p>
          <a:p>
            <a:pPr indent="0" lvl="0" marL="0" rtl="0">
              <a:spcBef>
                <a:spcPts val="0"/>
              </a:spcBef>
              <a:spcAft>
                <a:spcPts val="0"/>
              </a:spcAft>
              <a:buClr>
                <a:srgbClr val="000000"/>
              </a:buClr>
              <a:buSzPts val="1100"/>
              <a:buFont typeface="Arial"/>
              <a:buNone/>
            </a:pPr>
            <a:r>
              <a:rPr lang="en"/>
              <a:t>So what can we do with Processing? </a:t>
            </a:r>
            <a:endParaRPr/>
          </a:p>
          <a:p>
            <a:pPr indent="0" lvl="0" marL="0" rtl="0">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solidFill>
                  <a:schemeClr val="dk1"/>
                </a:solidFill>
              </a:rPr>
              <a:t>GAMES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and make games.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What is that?!!</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wearables!</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3D Printing!!!</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sound &amp; light installations!!</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internet of things citizen science</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Big Projection Mappings</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games</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RasperryPi/Arduino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If you're anything like me, you are thinking to yourself right now: </a:t>
            </a:r>
            <a:endParaRPr/>
          </a:p>
          <a:p>
            <a:pPr indent="0" lvl="0" marL="0" rtl="0">
              <a:spcBef>
                <a:spcPts val="0"/>
              </a:spcBef>
              <a:spcAft>
                <a:spcPts val="0"/>
              </a:spcAft>
              <a:buNone/>
            </a:pPr>
            <a:r>
              <a:t/>
            </a:r>
            <a:endParaRPr/>
          </a:p>
          <a:p>
            <a:pPr indent="0" lvl="0" marL="0" rtl="0">
              <a:spcBef>
                <a:spcPts val="0"/>
              </a:spcBef>
              <a:spcAft>
                <a:spcPts val="0"/>
              </a:spcAft>
              <a:buNone/>
            </a:pPr>
            <a:r>
              <a:rPr lang="en"/>
              <a:t>“Coding sounds awesome, but will I be making anything tangible in </a:t>
            </a:r>
            <a:r>
              <a:rPr lang="en">
                <a:solidFill>
                  <a:schemeClr val="dk1"/>
                </a:solidFill>
              </a:rPr>
              <a:t>the physical world that I can interact with and manipulate?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rPr lang="en">
                <a:solidFill>
                  <a:schemeClr val="dk1"/>
                </a:solidFill>
              </a:rPr>
              <a:t>The answer is YES!!... this is what we call physical computing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 name="Shape 37"/>
        <p:cNvGrpSpPr/>
        <p:nvPr/>
      </p:nvGrpSpPr>
      <p:grpSpPr>
        <a:xfrm>
          <a:off x="0" y="0"/>
          <a:ext cx="0" cy="0"/>
          <a:chOff x="0" y="0"/>
          <a:chExt cx="0" cy="0"/>
        </a:xfrm>
      </p:grpSpPr>
      <p:sp>
        <p:nvSpPr>
          <p:cNvPr id="38" name="Shape 3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9" name="Shape 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Code has been around for ever… It's essentially recipes for dealing with information and understanding out world.</a:t>
            </a:r>
            <a:endParaRPr/>
          </a:p>
          <a:p>
            <a:pPr indent="0" lvl="0" marL="0" rtl="0">
              <a:spcBef>
                <a:spcPts val="0"/>
              </a:spcBef>
              <a:spcAft>
                <a:spcPts val="0"/>
              </a:spcAft>
              <a:buClr>
                <a:srgbClr val="000000"/>
              </a:buClr>
              <a:buSzPts val="1100"/>
              <a:buFont typeface="Arial"/>
              <a:buNone/>
            </a:pPr>
            <a:r>
              <a:rPr lang="en"/>
              <a:t> </a:t>
            </a:r>
            <a:endParaRPr/>
          </a:p>
          <a:p>
            <a:pPr indent="0" lvl="0" marL="0" rtl="0">
              <a:spcBef>
                <a:spcPts val="0"/>
              </a:spcBef>
              <a:spcAft>
                <a:spcPts val="0"/>
              </a:spcAft>
              <a:buClr>
                <a:srgbClr val="000000"/>
              </a:buClr>
              <a:buSzPts val="1100"/>
              <a:buFont typeface="Arial"/>
              <a:buNone/>
            </a:pPr>
            <a:r>
              <a:rPr lang="en">
                <a:solidFill>
                  <a:schemeClr val="dk1"/>
                </a:solidFill>
              </a:rPr>
              <a:t>Code is everywhere…</a:t>
            </a:r>
            <a:endParaRPr/>
          </a:p>
          <a:p>
            <a:pPr indent="0" lvl="0" marL="0">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With the power of Processing and Arduino… you can build your interactive world.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Now that you know the possibilities… let’s download Processing and give it a twirl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solidFill>
                  <a:schemeClr val="dk1"/>
                </a:solidFill>
              </a:rPr>
              <a:t>download and install processing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Processing IDE</a:t>
            </a:r>
            <a:endParaRPr/>
          </a:p>
          <a:p>
            <a:pPr indent="0" lvl="0" marL="0" rtl="0">
              <a:spcBef>
                <a:spcPts val="0"/>
              </a:spcBef>
              <a:spcAft>
                <a:spcPts val="0"/>
              </a:spcAft>
              <a:buClr>
                <a:srgbClr val="000000"/>
              </a:buClr>
              <a:buSzPts val="1100"/>
              <a:buFont typeface="Arial"/>
              <a:buNone/>
            </a:pPr>
            <a:r>
              <a:t/>
            </a:r>
            <a:endParaRPr/>
          </a:p>
          <a:p>
            <a:pPr indent="0" lvl="0" marL="0" rtl="0">
              <a:spcBef>
                <a:spcPts val="0"/>
              </a:spcBef>
              <a:spcAft>
                <a:spcPts val="0"/>
              </a:spcAft>
              <a:buClr>
                <a:srgbClr val="000000"/>
              </a:buClr>
              <a:buSzPts val="1100"/>
              <a:buFont typeface="Arial"/>
              <a:buNone/>
            </a:pPr>
            <a:r>
              <a:rPr lang="en">
                <a:solidFill>
                  <a:srgbClr val="252525"/>
                </a:solidFill>
                <a:highlight>
                  <a:srgbClr val="FFFFFF"/>
                </a:highlight>
              </a:rPr>
              <a:t>An </a:t>
            </a:r>
            <a:r>
              <a:rPr b="1" lang="en">
                <a:solidFill>
                  <a:srgbClr val="252525"/>
                </a:solidFill>
                <a:highlight>
                  <a:srgbClr val="FFFFFF"/>
                </a:highlight>
              </a:rPr>
              <a:t>integrated development environment</a:t>
            </a:r>
            <a:r>
              <a:rPr lang="en">
                <a:solidFill>
                  <a:srgbClr val="252525"/>
                </a:solidFill>
                <a:highlight>
                  <a:srgbClr val="FFFFFF"/>
                </a:highlight>
              </a:rPr>
              <a:t> (</a:t>
            </a:r>
            <a:r>
              <a:rPr b="1" lang="en">
                <a:solidFill>
                  <a:srgbClr val="252525"/>
                </a:solidFill>
                <a:highlight>
                  <a:srgbClr val="FFFFFF"/>
                </a:highlight>
              </a:rPr>
              <a:t>IDE</a:t>
            </a:r>
            <a:r>
              <a:rPr lang="en">
                <a:solidFill>
                  <a:srgbClr val="252525"/>
                </a:solidFill>
                <a:highlight>
                  <a:srgbClr val="FFFFFF"/>
                </a:highlight>
              </a:rPr>
              <a:t>) or </a:t>
            </a:r>
            <a:r>
              <a:rPr b="1" lang="en">
                <a:solidFill>
                  <a:srgbClr val="252525"/>
                </a:solidFill>
                <a:highlight>
                  <a:srgbClr val="FFFFFF"/>
                </a:highlight>
              </a:rPr>
              <a:t>interactive development environment</a:t>
            </a:r>
            <a:r>
              <a:rPr lang="en">
                <a:solidFill>
                  <a:srgbClr val="252525"/>
                </a:solidFill>
                <a:highlight>
                  <a:srgbClr val="FFFFFF"/>
                </a:highlight>
              </a:rPr>
              <a:t> is a software application that provides comprehensive facilities to computer programmers for software development.</a:t>
            </a:r>
            <a:endParaRPr>
              <a:solidFill>
                <a:srgbClr val="252525"/>
              </a:solidFill>
              <a:highlight>
                <a:srgbClr val="FFFFFF"/>
              </a:highlight>
            </a:endParaRPr>
          </a:p>
          <a:p>
            <a:pPr indent="0" lvl="0" marL="0" rtl="0">
              <a:spcBef>
                <a:spcPts val="0"/>
              </a:spcBef>
              <a:spcAft>
                <a:spcPts val="0"/>
              </a:spcAft>
              <a:buClr>
                <a:srgbClr val="000000"/>
              </a:buClr>
              <a:buSzPts val="1100"/>
              <a:buFont typeface="Arial"/>
              <a:buNone/>
            </a:pPr>
            <a:r>
              <a:t/>
            </a:r>
            <a:endParaRPr>
              <a:solidFill>
                <a:srgbClr val="252525"/>
              </a:solidFill>
              <a:highlight>
                <a:srgbClr val="FFFFFF"/>
              </a:highlight>
            </a:endParaRPr>
          </a:p>
          <a:p>
            <a:pPr indent="0" lvl="0" marL="0" rtl="0">
              <a:spcBef>
                <a:spcPts val="0"/>
              </a:spcBef>
              <a:spcAft>
                <a:spcPts val="0"/>
              </a:spcAft>
              <a:buClr>
                <a:srgbClr val="000000"/>
              </a:buClr>
              <a:buSzPts val="1100"/>
              <a:buFont typeface="Arial"/>
              <a:buNone/>
            </a:pPr>
            <a:r>
              <a:rPr lang="en">
                <a:solidFill>
                  <a:srgbClr val="252525"/>
                </a:solidFill>
                <a:highlight>
                  <a:srgbClr val="FFFFFF"/>
                </a:highlight>
              </a:rPr>
              <a:t>Run through application options</a:t>
            </a:r>
            <a:endParaRPr>
              <a:solidFill>
                <a:srgbClr val="252525"/>
              </a:solidFill>
              <a:highlight>
                <a:srgbClr val="FFFFFF"/>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Cartesian coordinate systems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mention width &amp; height built-in variables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 name="Shape 44"/>
        <p:cNvGrpSpPr/>
        <p:nvPr/>
      </p:nvGrpSpPr>
      <p:grpSpPr>
        <a:xfrm>
          <a:off x="0" y="0"/>
          <a:ext cx="0" cy="0"/>
          <a:chOff x="0" y="0"/>
          <a:chExt cx="0" cy="0"/>
        </a:xfrm>
      </p:grpSpPr>
      <p:sp>
        <p:nvSpPr>
          <p:cNvPr id="45" name="Shape 4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6" name="Shape 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 our history, beliefs, understanding of space and time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nSpc>
                <a:spcPct val="115000"/>
              </a:lnSpc>
              <a:spcBef>
                <a:spcPts val="0"/>
              </a:spcBef>
              <a:spcAft>
                <a:spcPts val="0"/>
              </a:spcAft>
              <a:buSzPts val="1100"/>
              <a:buChar char="●"/>
            </a:pPr>
            <a:r>
              <a:rPr lang="en" u="sng">
                <a:solidFill>
                  <a:schemeClr val="hlink"/>
                </a:solidFill>
                <a:hlinkClick r:id="rId2"/>
              </a:rPr>
              <a:t>rectMode()</a:t>
            </a:r>
            <a:r>
              <a:rPr lang="en"/>
              <a:t>,</a:t>
            </a:r>
            <a:r>
              <a:rPr lang="en">
                <a:uFill>
                  <a:noFill/>
                </a:uFill>
                <a:hlinkClick r:id="rId3"/>
              </a:rPr>
              <a:t> </a:t>
            </a:r>
            <a:r>
              <a:rPr lang="en" u="sng">
                <a:solidFill>
                  <a:schemeClr val="hlink"/>
                </a:solidFill>
                <a:hlinkClick r:id="rId4"/>
              </a:rPr>
              <a:t>ellipseMode()</a:t>
            </a:r>
            <a:endParaRPr u="sng">
              <a:solidFill>
                <a:schemeClr val="hlink"/>
              </a:solidFill>
              <a:hlinkClick r:id="rId5"/>
            </a:endParaRPr>
          </a:p>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notice the winking smiley face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parameters are sometimes also referred to as arguments or options</a:t>
            </a:r>
            <a:endParaRPr/>
          </a:p>
          <a:p>
            <a:pPr indent="0" lvl="0" marL="0" rtl="0">
              <a:spcBef>
                <a:spcPts val="0"/>
              </a:spcBef>
              <a:spcAft>
                <a:spcPts val="0"/>
              </a:spcAft>
              <a:buNone/>
            </a:pPr>
            <a:r>
              <a:rPr lang="en"/>
              <a:t>even if there are no parameters, you will need an empty set of parentheses</a:t>
            </a:r>
            <a:endParaRPr/>
          </a:p>
          <a:p>
            <a:pPr indent="0" lvl="0" marL="0" rtl="0">
              <a:spcBef>
                <a:spcPts val="0"/>
              </a:spcBef>
              <a:spcAft>
                <a:spcPts val="0"/>
              </a:spcAft>
              <a:buNone/>
            </a:pPr>
            <a:r>
              <a:rPr lang="en"/>
              <a:t>DON'T FORGET YOUR SEMICOLONS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now let’s try these. </a:t>
            </a:r>
            <a:endParaRPr/>
          </a:p>
          <a:p>
            <a:pPr indent="0" lvl="0" marL="0" rtl="0">
              <a:spcBef>
                <a:spcPts val="0"/>
              </a:spcBef>
              <a:spcAft>
                <a:spcPts val="0"/>
              </a:spcAft>
              <a:buClr>
                <a:srgbClr val="000000"/>
              </a:buClr>
              <a:buSzPts val="1100"/>
              <a:buFont typeface="Arial"/>
              <a:buNone/>
            </a:pPr>
            <a:r>
              <a:t/>
            </a:r>
            <a:endParaRPr/>
          </a:p>
          <a:p>
            <a:pPr indent="0" lvl="0" marL="0" rtl="0">
              <a:spcBef>
                <a:spcPts val="0"/>
              </a:spcBef>
              <a:spcAft>
                <a:spcPts val="0"/>
              </a:spcAft>
              <a:buClr>
                <a:srgbClr val="000000"/>
              </a:buClr>
              <a:buSzPts val="1100"/>
              <a:buFont typeface="Arial"/>
              <a:buNone/>
            </a:pPr>
            <a:r>
              <a:rPr lang="en"/>
              <a:t>see Welcome EX1</a:t>
            </a:r>
            <a:endParaRPr/>
          </a:p>
          <a:p>
            <a:pPr indent="0" lvl="0" marL="0" rtl="0">
              <a:spcBef>
                <a:spcPts val="0"/>
              </a:spcBef>
              <a:spcAft>
                <a:spcPts val="0"/>
              </a:spcAft>
              <a:buClr>
                <a:srgbClr val="000000"/>
              </a:buClr>
              <a:buSzPts val="1100"/>
              <a:buFont typeface="Arial"/>
              <a:buNone/>
            </a:pPr>
            <a:r>
              <a:t/>
            </a:r>
            <a:endParaRPr/>
          </a:p>
          <a:p>
            <a:pPr indent="0" lvl="0" marL="0" rtl="0">
              <a:spcBef>
                <a:spcPts val="0"/>
              </a:spcBef>
              <a:spcAft>
                <a:spcPts val="0"/>
              </a:spcAft>
              <a:buClr>
                <a:schemeClr val="dk1"/>
              </a:buClr>
              <a:buSzPts val="1100"/>
              <a:buFont typeface="Arial"/>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more complex shapes</a:t>
            </a:r>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see Welcome EX1</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now with color</a:t>
            </a:r>
            <a:endParaRPr/>
          </a:p>
          <a:p>
            <a:pPr indent="0" lvl="0" marL="0" rtl="0">
              <a:spcBef>
                <a:spcPts val="0"/>
              </a:spcBef>
              <a:spcAft>
                <a:spcPts val="0"/>
              </a:spcAft>
              <a:buClr>
                <a:srgbClr val="000000"/>
              </a:buClr>
              <a:buSzPts val="1100"/>
              <a:buFont typeface="Arial"/>
              <a:buNone/>
            </a:pPr>
            <a:r>
              <a:t/>
            </a:r>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What if we want to SETUP a world, not just DRAW shapes.</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To do this we need to understand the syntax and structure of Processing.</a:t>
            </a:r>
            <a:endParaRPr/>
          </a:p>
          <a:p>
            <a:pPr indent="0" lvl="0" marL="0" rtl="0">
              <a:spcBef>
                <a:spcPts val="0"/>
              </a:spcBef>
              <a:spcAft>
                <a:spcPts val="0"/>
              </a:spcAft>
              <a:buClr>
                <a:srgbClr val="000000"/>
              </a:buClr>
              <a:buSzPts val="1100"/>
              <a:buFont typeface="Arial"/>
              <a:buNone/>
            </a:pPr>
            <a:r>
              <a:t/>
            </a:r>
            <a:endParaRPr/>
          </a:p>
          <a:p>
            <a:pPr indent="0" lvl="0" marL="0" rtl="0">
              <a:spcBef>
                <a:spcPts val="0"/>
              </a:spcBef>
              <a:spcAft>
                <a:spcPts val="0"/>
              </a:spcAft>
              <a:buClr>
                <a:srgbClr val="000000"/>
              </a:buClr>
              <a:buSzPts val="1100"/>
              <a:buFont typeface="Arial"/>
              <a:buNone/>
            </a:pPr>
            <a:r>
              <a:rPr lang="en">
                <a:solidFill>
                  <a:schemeClr val="dk1"/>
                </a:solidFill>
              </a:rPr>
              <a:t>see Welcome EX1</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Now let’s build a sketch</a:t>
            </a:r>
            <a:endParaRPr/>
          </a:p>
          <a:p>
            <a:pPr indent="0" lvl="0" marL="0" rtl="0">
              <a:spcBef>
                <a:spcPts val="0"/>
              </a:spcBef>
              <a:spcAft>
                <a:spcPts val="0"/>
              </a:spcAft>
              <a:buClr>
                <a:srgbClr val="000000"/>
              </a:buClr>
              <a:buSzPts val="1100"/>
              <a:buFont typeface="Arial"/>
              <a:buNone/>
            </a:pPr>
            <a:r>
              <a:t/>
            </a:r>
            <a:endParaRPr/>
          </a:p>
          <a:p>
            <a:pPr indent="0" lvl="0" marL="0" rtl="0">
              <a:spcBef>
                <a:spcPts val="0"/>
              </a:spcBef>
              <a:spcAft>
                <a:spcPts val="0"/>
              </a:spcAft>
              <a:buClr>
                <a:srgbClr val="000000"/>
              </a:buClr>
              <a:buSzPts val="1100"/>
              <a:buFont typeface="Arial"/>
              <a:buNone/>
            </a:pPr>
            <a:r>
              <a:rPr lang="en"/>
              <a:t>SETUP sets up your environment… it defines elements that run once</a:t>
            </a:r>
            <a:endParaRPr/>
          </a:p>
          <a:p>
            <a:pPr indent="0" lvl="0" marL="0" rtl="0">
              <a:spcBef>
                <a:spcPts val="0"/>
              </a:spcBef>
              <a:spcAft>
                <a:spcPts val="0"/>
              </a:spcAft>
              <a:buClr>
                <a:srgbClr val="000000"/>
              </a:buClr>
              <a:buSzPts val="1100"/>
              <a:buFont typeface="Arial"/>
              <a:buNone/>
            </a:pPr>
            <a:r>
              <a:t/>
            </a:r>
            <a:endParaRPr/>
          </a:p>
          <a:p>
            <a:pPr indent="0" lvl="0" marL="0" rtl="0">
              <a:spcBef>
                <a:spcPts val="0"/>
              </a:spcBef>
              <a:spcAft>
                <a:spcPts val="0"/>
              </a:spcAft>
              <a:buClr>
                <a:srgbClr val="000000"/>
              </a:buClr>
              <a:buSzPts val="1100"/>
              <a:buFont typeface="Arial"/>
              <a:buNone/>
            </a:pPr>
            <a:r>
              <a:rPr lang="en"/>
              <a:t>DRAW runs through the code and repeats once it reaches the end</a:t>
            </a:r>
            <a:endParaRPr/>
          </a:p>
          <a:p>
            <a:pPr indent="0" lvl="0" marL="0" rtl="0">
              <a:spcBef>
                <a:spcPts val="0"/>
              </a:spcBef>
              <a:spcAft>
                <a:spcPts val="0"/>
              </a:spcAft>
              <a:buClr>
                <a:srgbClr val="000000"/>
              </a:buClr>
              <a:buSzPts val="1100"/>
              <a:buFont typeface="Arial"/>
              <a:buNone/>
            </a:pPr>
            <a:r>
              <a:t/>
            </a:r>
            <a:endParaRPr/>
          </a:p>
          <a:p>
            <a:pPr indent="0" lvl="0" marL="0" rtl="0">
              <a:spcBef>
                <a:spcPts val="0"/>
              </a:spcBef>
              <a:spcAft>
                <a:spcPts val="0"/>
              </a:spcAft>
              <a:buClr>
                <a:srgbClr val="000000"/>
              </a:buClr>
              <a:buSzPts val="1100"/>
              <a:buFont typeface="Arial"/>
              <a:buNone/>
            </a:pPr>
            <a:r>
              <a:rPr lang="en"/>
              <a:t>{ Opens a code block</a:t>
            </a:r>
            <a:endParaRPr/>
          </a:p>
          <a:p>
            <a:pPr indent="0" lvl="0" marL="0" rtl="0">
              <a:spcBef>
                <a:spcPts val="0"/>
              </a:spcBef>
              <a:spcAft>
                <a:spcPts val="0"/>
              </a:spcAft>
              <a:buClr>
                <a:srgbClr val="000000"/>
              </a:buClr>
              <a:buSzPts val="1100"/>
              <a:buFont typeface="Arial"/>
              <a:buNone/>
            </a:pPr>
            <a:r>
              <a:t/>
            </a:r>
            <a:endParaRPr/>
          </a:p>
          <a:p>
            <a:pPr indent="0" lvl="0" marL="0" rtl="0">
              <a:spcBef>
                <a:spcPts val="0"/>
              </a:spcBef>
              <a:spcAft>
                <a:spcPts val="0"/>
              </a:spcAft>
              <a:buClr>
                <a:srgbClr val="000000"/>
              </a:buClr>
              <a:buSzPts val="1100"/>
              <a:buFont typeface="Arial"/>
              <a:buNone/>
            </a:pPr>
            <a:r>
              <a:rPr lang="en"/>
              <a:t>} Closes a code block</a:t>
            </a:r>
            <a:endParaRPr/>
          </a:p>
          <a:p>
            <a:pPr indent="0" lvl="0" marL="0" rtl="0">
              <a:spcBef>
                <a:spcPts val="0"/>
              </a:spcBef>
              <a:spcAft>
                <a:spcPts val="0"/>
              </a:spcAft>
              <a:buClr>
                <a:srgbClr val="000000"/>
              </a:buClr>
              <a:buSzPts val="1100"/>
              <a:buFont typeface="Arial"/>
              <a:buNone/>
            </a:pPr>
            <a:r>
              <a:t/>
            </a:r>
            <a:endParaRPr/>
          </a:p>
          <a:p>
            <a:pPr indent="0" lvl="0" marL="0" rtl="0">
              <a:spcBef>
                <a:spcPts val="0"/>
              </a:spcBef>
              <a:spcAft>
                <a:spcPts val="0"/>
              </a:spcAft>
              <a:buClr>
                <a:srgbClr val="000000"/>
              </a:buClr>
              <a:buSzPts val="1100"/>
              <a:buFont typeface="Arial"/>
              <a:buNone/>
            </a:pPr>
            <a:r>
              <a:rPr lang="en"/>
              <a:t>; goes at the end of code statements</a:t>
            </a:r>
            <a:endParaRPr/>
          </a:p>
          <a:p>
            <a:pPr indent="0" lvl="0" marL="0" rtl="0">
              <a:spcBef>
                <a:spcPts val="0"/>
              </a:spcBef>
              <a:spcAft>
                <a:spcPts val="0"/>
              </a:spcAft>
              <a:buClr>
                <a:srgbClr val="000000"/>
              </a:buClr>
              <a:buSzPts val="1100"/>
              <a:buFont typeface="Arial"/>
              <a:buNone/>
            </a:pPr>
            <a:r>
              <a:t/>
            </a:r>
            <a:endParaRPr/>
          </a:p>
          <a:p>
            <a:pPr indent="0" lvl="0" marL="0" rtl="0">
              <a:spcBef>
                <a:spcPts val="0"/>
              </a:spcBef>
              <a:spcAft>
                <a:spcPts val="0"/>
              </a:spcAft>
              <a:buClr>
                <a:srgbClr val="000000"/>
              </a:buClr>
              <a:buSzPts val="1100"/>
              <a:buFont typeface="Arial"/>
              <a:buNone/>
            </a:pPr>
            <a:r>
              <a:rPr lang="en"/>
              <a:t>// Comments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It’s in the way we build, create, design, and communicate… Like I said, it’s everywhere.</a:t>
            </a:r>
            <a:endParaRPr/>
          </a:p>
          <a:p>
            <a:pPr indent="0" lvl="0" marL="0" rtl="0">
              <a:spcBef>
                <a:spcPts val="0"/>
              </a:spcBef>
              <a:spcAft>
                <a:spcPts val="0"/>
              </a:spcAft>
              <a:buNone/>
            </a:pPr>
            <a:r>
              <a:t/>
            </a:r>
            <a:endParaRPr/>
          </a:p>
          <a:p>
            <a:pPr indent="0" lvl="0" marL="0" rtl="0">
              <a:spcBef>
                <a:spcPts val="0"/>
              </a:spcBef>
              <a:spcAft>
                <a:spcPts val="0"/>
              </a:spcAft>
              <a:buNone/>
            </a:pPr>
            <a:r>
              <a:rPr lang="en"/>
              <a:t>Code contains ELEMENTS organized in PATTERNS according to RULES.</a:t>
            </a:r>
            <a:endParaRPr/>
          </a:p>
          <a:p>
            <a:pPr indent="0" lvl="0" marL="0" rtl="0">
              <a:spcBef>
                <a:spcPts val="0"/>
              </a:spcBef>
              <a:spcAft>
                <a:spcPts val="0"/>
              </a:spcAft>
              <a:buNone/>
            </a:pPr>
            <a:r>
              <a:t/>
            </a:r>
            <a:endParaRPr/>
          </a:p>
          <a:p>
            <a:pPr indent="0" lvl="0" marL="0" rtl="0">
              <a:spcBef>
                <a:spcPts val="0"/>
              </a:spcBef>
              <a:spcAft>
                <a:spcPts val="0"/>
              </a:spcAft>
              <a:buNone/>
            </a:pPr>
            <a:r>
              <a:rPr lang="en"/>
              <a:t>Think of code as RECIPIES of PROCESS... as MEMORIES of experiences. </a:t>
            </a:r>
            <a:endParaRPr/>
          </a:p>
          <a:p>
            <a:pPr indent="0" lvl="0" marL="0" rtl="0">
              <a:spcBef>
                <a:spcPts val="0"/>
              </a:spcBef>
              <a:spcAft>
                <a:spcPts val="0"/>
              </a:spcAft>
              <a:buNone/>
            </a:pPr>
            <a:r>
              <a:t/>
            </a:r>
            <a:endParaRPr/>
          </a:p>
          <a:p>
            <a:pPr indent="0" lvl="0" marL="0" rtl="0">
              <a:spcBef>
                <a:spcPts val="0"/>
              </a:spcBef>
              <a:spcAft>
                <a:spcPts val="0"/>
              </a:spcAft>
              <a:buNone/>
            </a:pPr>
            <a:r>
              <a:rPr lang="en"/>
              <a:t>Now that we understand the importance of code, let’s look around and see how much of our every-day life is influenced by code?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74" name="Shape 3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85" name="Shape 3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(subway, elevators, shopping, hospitals, schools, cellphones, death forms)</a:t>
            </a:r>
            <a:endParaRPr/>
          </a:p>
          <a:p>
            <a:pPr indent="0" lvl="0" marL="0" rtl="0">
              <a:spcBef>
                <a:spcPts val="0"/>
              </a:spcBef>
              <a:spcAft>
                <a:spcPts val="0"/>
              </a:spcAft>
              <a:buNone/>
            </a:pPr>
            <a:r>
              <a:t/>
            </a:r>
            <a:endParaRPr/>
          </a:p>
          <a:p>
            <a:pPr indent="0" lvl="0" marL="0">
              <a:spcBef>
                <a:spcPts val="0"/>
              </a:spcBef>
              <a:spcAft>
                <a:spcPts val="0"/>
              </a:spcAft>
              <a:buNone/>
            </a:pPr>
            <a:r>
              <a:rPr lang="en"/>
              <a:t>Now give me some examples.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many afraid of math?</a:t>
            </a:r>
            <a:endParaRPr/>
          </a:p>
          <a:p>
            <a:pPr indent="0" lvl="0" marL="0">
              <a:spcBef>
                <a:spcPts val="0"/>
              </a:spcBef>
              <a:spcAft>
                <a:spcPts val="0"/>
              </a:spcAft>
              <a:buNone/>
            </a:pPr>
            <a:r>
              <a:rPr lang="en"/>
              <a:t>How many love math?</a:t>
            </a:r>
            <a:endParaRPr/>
          </a:p>
          <a:p>
            <a:pPr indent="0" lvl="0" marL="0">
              <a:spcBef>
                <a:spcPts val="0"/>
              </a:spcBef>
              <a:spcAft>
                <a:spcPts val="0"/>
              </a:spcAft>
              <a:buNone/>
            </a:pPr>
            <a:r>
              <a:rPr lang="en"/>
              <a:t>I failed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Shape 9"/>
          <p:cNvSpPr txBox="1"/>
          <p:nvPr>
            <p:ph idx="1" type="subTitle"/>
          </p:nvPr>
        </p:nvSpPr>
        <p:spPr>
          <a:xfrm>
            <a:off x="685800" y="3786738"/>
            <a:ext cx="7772400" cy="1046400"/>
          </a:xfrm>
          <a:prstGeom prst="rect">
            <a:avLst/>
          </a:prstGeom>
          <a:noFill/>
          <a:ln>
            <a:noFill/>
          </a:ln>
        </p:spPr>
        <p:txBody>
          <a:bodyPr anchorCtr="0" anchor="t" bIns="91425" lIns="91425" spcFirstLastPara="1" rIns="91425" wrap="square" tIns="91425"/>
          <a:lstStyle>
            <a:lvl1pPr lvl="0"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10" name="Shape 10"/>
          <p:cNvSpPr txBox="1"/>
          <p:nvPr>
            <p:ph type="ctrTitle"/>
          </p:nvPr>
        </p:nvSpPr>
        <p:spPr>
          <a:xfrm>
            <a:off x="685800" y="2111123"/>
            <a:ext cx="7772400" cy="1546500"/>
          </a:xfrm>
          <a:prstGeom prst="rect">
            <a:avLst/>
          </a:prstGeom>
          <a:noFill/>
          <a:ln>
            <a:noFill/>
          </a:ln>
        </p:spPr>
        <p:txBody>
          <a:bodyPr anchorCtr="0" anchor="b" bIns="91425" lIns="91425" spcFirstLastPara="1" rIns="91425" wrap="square" tIns="91425"/>
          <a:lstStyle>
            <a:lvl1pPr lvl="0"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 name="Shape 11"/>
        <p:cNvGrpSpPr/>
        <p:nvPr/>
      </p:nvGrpSpPr>
      <p:grpSpPr>
        <a:xfrm>
          <a:off x="0" y="0"/>
          <a:ext cx="0" cy="0"/>
          <a:chOff x="0" y="0"/>
          <a:chExt cx="0" cy="0"/>
        </a:xfrm>
      </p:grpSpPr>
      <p:sp>
        <p:nvSpPr>
          <p:cNvPr id="12" name="Shape 12"/>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13" name="Shape 13"/>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4" name="Shape 14"/>
        <p:cNvGrpSpPr/>
        <p:nvPr/>
      </p:nvGrpSpPr>
      <p:grpSpPr>
        <a:xfrm>
          <a:off x="0" y="0"/>
          <a:ext cx="0" cy="0"/>
          <a:chOff x="0" y="0"/>
          <a:chExt cx="0" cy="0"/>
        </a:xfrm>
      </p:grpSpPr>
      <p:sp>
        <p:nvSpPr>
          <p:cNvPr id="15" name="Shape 15"/>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16" name="Shape 16"/>
          <p:cNvSpPr txBox="1"/>
          <p:nvPr>
            <p:ph idx="1" type="body"/>
          </p:nvPr>
        </p:nvSpPr>
        <p:spPr>
          <a:xfrm>
            <a:off x="457200" y="1600200"/>
            <a:ext cx="3994500" cy="4967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7" name="Shape 17"/>
          <p:cNvSpPr txBox="1"/>
          <p:nvPr>
            <p:ph idx="2" type="body"/>
          </p:nvPr>
        </p:nvSpPr>
        <p:spPr>
          <a:xfrm>
            <a:off x="4692274" y="1600200"/>
            <a:ext cx="3994500" cy="4967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 name="Shape 18"/>
        <p:cNvGrpSpPr/>
        <p:nvPr/>
      </p:nvGrpSpPr>
      <p:grpSpPr>
        <a:xfrm>
          <a:off x="0" y="0"/>
          <a:ext cx="0" cy="0"/>
          <a:chOff x="0" y="0"/>
          <a:chExt cx="0" cy="0"/>
        </a:xfrm>
      </p:grpSpPr>
      <p:sp>
        <p:nvSpPr>
          <p:cNvPr id="19" name="Shape 19"/>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0" name="Shape 20"/>
        <p:cNvGrpSpPr/>
        <p:nvPr/>
      </p:nvGrpSpPr>
      <p:grpSpPr>
        <a:xfrm>
          <a:off x="0" y="0"/>
          <a:ext cx="0" cy="0"/>
          <a:chOff x="0" y="0"/>
          <a:chExt cx="0" cy="0"/>
        </a:xfrm>
      </p:grpSpPr>
      <p:sp>
        <p:nvSpPr>
          <p:cNvPr id="21" name="Shape 21"/>
          <p:cNvSpPr txBox="1"/>
          <p:nvPr>
            <p:ph idx="1" type="body"/>
          </p:nvPr>
        </p:nvSpPr>
        <p:spPr>
          <a:xfrm>
            <a:off x="457200" y="5875079"/>
            <a:ext cx="8229600" cy="692700"/>
          </a:xfrm>
          <a:prstGeom prst="rect">
            <a:avLst/>
          </a:prstGeom>
          <a:noFill/>
          <a:ln>
            <a:noFill/>
          </a:ln>
        </p:spPr>
        <p:txBody>
          <a:bodyPr anchorCtr="0" anchor="t" bIns="91425" lIns="91425" spcFirstLastPara="1" rIns="91425" wrap="square" tIns="91425"/>
          <a:lstStyle>
            <a:lvl1pPr indent="-342900" lvl="0" marL="457200" rtl="0" algn="ctr">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rtl="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rtl="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rtl="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rtl="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rtl="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rtl="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rtl="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rtl="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 name="Shape 2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chemeClr val="lt1"/>
            </a:gs>
            <a:gs pos="30000">
              <a:schemeClr val="lt1"/>
            </a:gs>
            <a:gs pos="100000">
              <a:schemeClr val="lt2"/>
            </a:gs>
          </a:gsLst>
          <a:path path="circle">
            <a:fillToRect b="50%" l="50%" r="50%" t="50%"/>
          </a:path>
          <a:tileRect/>
        </a:gra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lstStyle>
            <a:lvl1pPr lvl="0"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7" name="Shape 7"/>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lstStyle>
            <a:lvl1pPr indent="-419100" lvl="0" marL="457200" rtl="0" algn="l">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rtl="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rtl="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rtl="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rtl="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rtl="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rtl="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rtl="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rtl="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jp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17.jpg"/><Relationship Id="rId5"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www.youtube.com/watch?v=z_T81uUeZcM" TargetMode="External"/><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www.youtube.com/watch?v=iRZ2Sh5-XuM" TargetMode="External"/><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www.youtube.com/watch?v=pDrRnJOCKZc" TargetMode="External"/><Relationship Id="rId4"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vimeo.com/82228292" TargetMode="Externa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vimeo.com/81973061" TargetMode="External"/><Relationship Id="rId4"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7.jpg"/><Relationship Id="rId4" Type="http://schemas.openxmlformats.org/officeDocument/2006/relationships/hyperlink" Target="https://www.youtube.com/watch?v=34FwuOnvjK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jpg"/><Relationship Id="rId4" Type="http://schemas.openxmlformats.org/officeDocument/2006/relationships/hyperlink" Target="http://vimeo.com/81977499"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jpg"/><Relationship Id="rId4" Type="http://schemas.openxmlformats.org/officeDocument/2006/relationships/image" Target="../media/image4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2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28.jpg"/><Relationship Id="rId5" Type="http://schemas.openxmlformats.org/officeDocument/2006/relationships/image" Target="../media/image4.png"/><Relationship Id="rId6" Type="http://schemas.openxmlformats.org/officeDocument/2006/relationships/image" Target="../media/image1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openprocessing.org/class/56360/" TargetMode="External"/><Relationship Id="rId4" Type="http://schemas.openxmlformats.org/officeDocument/2006/relationships/hyperlink" Target="http://hostosmdp.ryver.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 name="Shape 26"/>
        <p:cNvGrpSpPr/>
        <p:nvPr/>
      </p:nvGrpSpPr>
      <p:grpSpPr>
        <a:xfrm>
          <a:off x="0" y="0"/>
          <a:ext cx="0" cy="0"/>
          <a:chOff x="0" y="0"/>
          <a:chExt cx="0" cy="0"/>
        </a:xfrm>
      </p:grpSpPr>
      <p:sp>
        <p:nvSpPr>
          <p:cNvPr id="27" name="Shape 27"/>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6000">
                <a:solidFill>
                  <a:srgbClr val="FFFFFF"/>
                </a:solidFill>
                <a:highlight>
                  <a:srgbClr val="000000"/>
                </a:highlight>
              </a:rPr>
              <a:t>GAME PROGRAMMING I</a:t>
            </a:r>
            <a:endParaRPr sz="6000">
              <a:solidFill>
                <a:srgbClr val="FFFFFF"/>
              </a:solidFill>
              <a:highlight>
                <a:srgbClr val="000000"/>
              </a:highlight>
            </a:endParaRPr>
          </a:p>
        </p:txBody>
      </p:sp>
      <p:sp>
        <p:nvSpPr>
          <p:cNvPr id="28" name="Shape 28"/>
          <p:cNvSpPr txBox="1"/>
          <p:nvPr/>
        </p:nvSpPr>
        <p:spPr>
          <a:xfrm>
            <a:off x="1450200" y="3843325"/>
            <a:ext cx="6243600" cy="900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2400"/>
              <a:t>Week 1</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title"/>
          </p:nvPr>
        </p:nvSpPr>
        <p:spPr>
          <a:xfrm>
            <a:off x="457200" y="2857488"/>
            <a:ext cx="8229600" cy="11430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sz="7200">
                <a:solidFill>
                  <a:srgbClr val="FFFFFF"/>
                </a:solidFill>
                <a:highlight>
                  <a:srgbClr val="000000"/>
                </a:highlight>
              </a:rPr>
              <a:t>Favorite Digital Game</a:t>
            </a:r>
            <a:r>
              <a:rPr lang="en" sz="7200">
                <a:solidFill>
                  <a:srgbClr val="FFFFFF"/>
                </a:solidFill>
                <a:highlight>
                  <a:srgbClr val="000000"/>
                </a:highlight>
              </a:rPr>
              <a:t>?</a:t>
            </a:r>
            <a:endParaRPr sz="6000">
              <a:solidFill>
                <a:srgbClr val="FFFFFF"/>
              </a:solidFill>
              <a:highlight>
                <a:srgbClr val="000000"/>
              </a:highlight>
            </a:endParaRPr>
          </a:p>
        </p:txBody>
      </p:sp>
      <p:pic>
        <p:nvPicPr>
          <p:cNvPr id="88" name="Shape 88"/>
          <p:cNvPicPr preferRelativeResize="0"/>
          <p:nvPr/>
        </p:nvPicPr>
        <p:blipFill>
          <a:blip r:embed="rId3">
            <a:alphaModFix/>
          </a:blip>
          <a:stretch>
            <a:fillRect/>
          </a:stretch>
        </p:blipFill>
        <p:spPr>
          <a:xfrm>
            <a:off x="0" y="85725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94" name="Shape 9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id="95" name="Shape 95"/>
          <p:cNvPicPr preferRelativeResize="0"/>
          <p:nvPr/>
        </p:nvPicPr>
        <p:blipFill>
          <a:blip r:embed="rId3">
            <a:alphaModFix/>
          </a:blip>
          <a:stretch>
            <a:fillRect/>
          </a:stretch>
        </p:blipFill>
        <p:spPr>
          <a:xfrm>
            <a:off x="0" y="762000"/>
            <a:ext cx="9144000" cy="5334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Shape 100"/>
          <p:cNvPicPr preferRelativeResize="0"/>
          <p:nvPr/>
        </p:nvPicPr>
        <p:blipFill>
          <a:blip r:embed="rId3">
            <a:alphaModFix/>
          </a:blip>
          <a:stretch>
            <a:fillRect/>
          </a:stretch>
        </p:blipFill>
        <p:spPr>
          <a:xfrm>
            <a:off x="0" y="1197000"/>
            <a:ext cx="9144000" cy="4464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4" name="Shape 104"/>
        <p:cNvGrpSpPr/>
        <p:nvPr/>
      </p:nvGrpSpPr>
      <p:grpSpPr>
        <a:xfrm>
          <a:off x="0" y="0"/>
          <a:ext cx="0" cy="0"/>
          <a:chOff x="0" y="0"/>
          <a:chExt cx="0" cy="0"/>
        </a:xfrm>
      </p:grpSpPr>
      <p:pic>
        <p:nvPicPr>
          <p:cNvPr id="105" name="Shape 105"/>
          <p:cNvPicPr preferRelativeResize="0"/>
          <p:nvPr/>
        </p:nvPicPr>
        <p:blipFill>
          <a:blip r:embed="rId3">
            <a:alphaModFix/>
          </a:blip>
          <a:stretch>
            <a:fillRect/>
          </a:stretch>
        </p:blipFill>
        <p:spPr>
          <a:xfrm>
            <a:off x="3252100" y="152400"/>
            <a:ext cx="5332140" cy="655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Shape 110"/>
          <p:cNvPicPr preferRelativeResize="0"/>
          <p:nvPr/>
        </p:nvPicPr>
        <p:blipFill>
          <a:blip r:embed="rId3">
            <a:alphaModFix/>
          </a:blip>
          <a:stretch>
            <a:fillRect/>
          </a:stretch>
        </p:blipFill>
        <p:spPr>
          <a:xfrm>
            <a:off x="1641750" y="322122"/>
            <a:ext cx="5636101" cy="2624550"/>
          </a:xfrm>
          <a:prstGeom prst="rect">
            <a:avLst/>
          </a:prstGeom>
          <a:noFill/>
          <a:ln>
            <a:noFill/>
          </a:ln>
        </p:spPr>
      </p:pic>
      <p:pic>
        <p:nvPicPr>
          <p:cNvPr id="111" name="Shape 111"/>
          <p:cNvPicPr preferRelativeResize="0"/>
          <p:nvPr/>
        </p:nvPicPr>
        <p:blipFill>
          <a:blip r:embed="rId4">
            <a:alphaModFix/>
          </a:blip>
          <a:stretch>
            <a:fillRect/>
          </a:stretch>
        </p:blipFill>
        <p:spPr>
          <a:xfrm>
            <a:off x="1641750" y="3352791"/>
            <a:ext cx="5636101" cy="33079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sp>
        <p:nvSpPr>
          <p:cNvPr id="118" name="Shape 118"/>
          <p:cNvSpPr txBox="1"/>
          <p:nvPr>
            <p:ph type="title"/>
          </p:nvPr>
        </p:nvSpPr>
        <p:spPr>
          <a:xfrm>
            <a:off x="457200" y="2857488"/>
            <a:ext cx="8229600" cy="114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rgbClr val="FFFFFF"/>
                </a:solidFill>
                <a:highlight>
                  <a:srgbClr val="000000"/>
                </a:highlight>
              </a:rPr>
              <a:t>Now Let’s Code</a:t>
            </a:r>
            <a:endParaRPr sz="6000">
              <a:solidFill>
                <a:srgbClr val="FFFFFF"/>
              </a:solidFill>
              <a:highlight>
                <a:srgbClr val="000000"/>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id="125" name="Shape 125"/>
          <p:cNvPicPr preferRelativeResize="0"/>
          <p:nvPr/>
        </p:nvPicPr>
        <p:blipFill>
          <a:blip r:embed="rId3">
            <a:alphaModFix/>
          </a:blip>
          <a:stretch>
            <a:fillRect/>
          </a:stretch>
        </p:blipFill>
        <p:spPr>
          <a:xfrm>
            <a:off x="1425375" y="282375"/>
            <a:ext cx="6293250" cy="6293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457200" y="8842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Clr>
                <a:schemeClr val="dk1"/>
              </a:buClr>
              <a:buSzPts val="1100"/>
              <a:buFont typeface="Arial"/>
              <a:buNone/>
            </a:pPr>
            <a:r>
              <a:rPr lang="en"/>
              <a:t>Program Your Classmates</a:t>
            </a:r>
            <a:endParaRPr/>
          </a:p>
          <a:p>
            <a:pPr indent="0" lvl="0" marL="0" rtl="0">
              <a:spcBef>
                <a:spcPts val="0"/>
              </a:spcBef>
              <a:spcAft>
                <a:spcPts val="0"/>
              </a:spcAft>
              <a:buNone/>
            </a:pPr>
            <a:r>
              <a:t/>
            </a:r>
            <a:endParaRPr/>
          </a:p>
        </p:txBody>
      </p:sp>
      <p:sp>
        <p:nvSpPr>
          <p:cNvPr id="131" name="Shape 131"/>
          <p:cNvSpPr txBox="1"/>
          <p:nvPr>
            <p:ph idx="1" type="body"/>
          </p:nvPr>
        </p:nvSpPr>
        <p:spPr>
          <a:xfrm>
            <a:off x="457200" y="22098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t/>
            </a:r>
            <a:endParaRPr/>
          </a:p>
        </p:txBody>
      </p:sp>
      <p:pic>
        <p:nvPicPr>
          <p:cNvPr id="132" name="Shape 132"/>
          <p:cNvPicPr preferRelativeResize="0"/>
          <p:nvPr/>
        </p:nvPicPr>
        <p:blipFill>
          <a:blip r:embed="rId3">
            <a:alphaModFix/>
          </a:blip>
          <a:stretch>
            <a:fillRect/>
          </a:stretch>
        </p:blipFill>
        <p:spPr>
          <a:xfrm>
            <a:off x="152400" y="2209800"/>
            <a:ext cx="2743200" cy="2743200"/>
          </a:xfrm>
          <a:prstGeom prst="rect">
            <a:avLst/>
          </a:prstGeom>
          <a:noFill/>
          <a:ln>
            <a:noFill/>
          </a:ln>
        </p:spPr>
      </p:pic>
      <p:pic>
        <p:nvPicPr>
          <p:cNvPr id="133" name="Shape 133"/>
          <p:cNvPicPr preferRelativeResize="0"/>
          <p:nvPr/>
        </p:nvPicPr>
        <p:blipFill>
          <a:blip r:embed="rId4">
            <a:alphaModFix/>
          </a:blip>
          <a:stretch>
            <a:fillRect/>
          </a:stretch>
        </p:blipFill>
        <p:spPr>
          <a:xfrm>
            <a:off x="3203500" y="2209800"/>
            <a:ext cx="2743200" cy="2743200"/>
          </a:xfrm>
          <a:prstGeom prst="rect">
            <a:avLst/>
          </a:prstGeom>
          <a:noFill/>
          <a:ln>
            <a:noFill/>
          </a:ln>
        </p:spPr>
      </p:pic>
      <p:pic>
        <p:nvPicPr>
          <p:cNvPr id="134" name="Shape 134"/>
          <p:cNvPicPr preferRelativeResize="0"/>
          <p:nvPr/>
        </p:nvPicPr>
        <p:blipFill>
          <a:blip r:embed="rId5">
            <a:alphaModFix/>
          </a:blip>
          <a:stretch>
            <a:fillRect/>
          </a:stretch>
        </p:blipFill>
        <p:spPr>
          <a:xfrm>
            <a:off x="6242200" y="2209800"/>
            <a:ext cx="2743200" cy="2743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40" name="Shape 14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id="141" name="Shape 141"/>
          <p:cNvPicPr preferRelativeResize="0"/>
          <p:nvPr/>
        </p:nvPicPr>
        <p:blipFill>
          <a:blip r:embed="rId3">
            <a:alphaModFix/>
          </a:blip>
          <a:stretch>
            <a:fillRect/>
          </a:stretch>
        </p:blipFill>
        <p:spPr>
          <a:xfrm>
            <a:off x="457200" y="1417650"/>
            <a:ext cx="8229599" cy="46338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id="148" name="Shape 148"/>
          <p:cNvPicPr preferRelativeResize="0"/>
          <p:nvPr/>
        </p:nvPicPr>
        <p:blipFill>
          <a:blip r:embed="rId3">
            <a:alphaModFix/>
          </a:blip>
          <a:stretch>
            <a:fillRect/>
          </a:stretch>
        </p:blipFill>
        <p:spPr>
          <a:xfrm>
            <a:off x="457200" y="732450"/>
            <a:ext cx="8229601" cy="498184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 name="Shape 32"/>
        <p:cNvGrpSpPr/>
        <p:nvPr/>
      </p:nvGrpSpPr>
      <p:grpSpPr>
        <a:xfrm>
          <a:off x="0" y="0"/>
          <a:ext cx="0" cy="0"/>
          <a:chOff x="0" y="0"/>
          <a:chExt cx="0" cy="0"/>
        </a:xfrm>
      </p:grpSpPr>
      <p:pic>
        <p:nvPicPr>
          <p:cNvPr descr="who dat.gif" id="33" name="Shape 33"/>
          <p:cNvPicPr preferRelativeResize="0"/>
          <p:nvPr/>
        </p:nvPicPr>
        <p:blipFill>
          <a:blip r:embed="rId3">
            <a:alphaModFix/>
          </a:blip>
          <a:stretch>
            <a:fillRect/>
          </a:stretch>
        </p:blipFill>
        <p:spPr>
          <a:xfrm>
            <a:off x="6238600" y="3627525"/>
            <a:ext cx="2905400" cy="3230475"/>
          </a:xfrm>
          <a:prstGeom prst="rect">
            <a:avLst/>
          </a:prstGeom>
          <a:noFill/>
          <a:ln>
            <a:noFill/>
          </a:ln>
        </p:spPr>
      </p:pic>
      <p:sp>
        <p:nvSpPr>
          <p:cNvPr id="34" name="Shape 34"/>
          <p:cNvSpPr txBox="1"/>
          <p:nvPr>
            <p:ph type="ctrTitle"/>
          </p:nvPr>
        </p:nvSpPr>
        <p:spPr>
          <a:xfrm>
            <a:off x="401100" y="1006650"/>
            <a:ext cx="8341800" cy="191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0">
                <a:latin typeface="Geo"/>
                <a:ea typeface="Geo"/>
                <a:cs typeface="Geo"/>
                <a:sym typeface="Geo"/>
              </a:rPr>
              <a:t>Who </a:t>
            </a:r>
            <a:r>
              <a:rPr lang="en" sz="9600">
                <a:latin typeface="Geo"/>
                <a:ea typeface="Geo"/>
                <a:cs typeface="Geo"/>
                <a:sym typeface="Geo"/>
              </a:rPr>
              <a:t>are </a:t>
            </a:r>
            <a:r>
              <a:rPr lang="en" sz="12000">
                <a:solidFill>
                  <a:srgbClr val="000000"/>
                </a:solidFill>
                <a:latin typeface="Geo"/>
                <a:ea typeface="Geo"/>
                <a:cs typeface="Geo"/>
                <a:sym typeface="Geo"/>
              </a:rPr>
              <a:t>you</a:t>
            </a:r>
            <a:r>
              <a:rPr lang="en" sz="9600">
                <a:solidFill>
                  <a:srgbClr val="000000"/>
                </a:solidFill>
                <a:latin typeface="Geo"/>
                <a:ea typeface="Geo"/>
                <a:cs typeface="Geo"/>
                <a:sym typeface="Geo"/>
              </a:rPr>
              <a:t>?</a:t>
            </a:r>
            <a:endParaRPr sz="9600">
              <a:solidFill>
                <a:srgbClr val="000000"/>
              </a:solidFill>
              <a:latin typeface="Geo"/>
              <a:ea typeface="Geo"/>
              <a:cs typeface="Geo"/>
              <a:sym typeface="Geo"/>
            </a:endParaRPr>
          </a:p>
        </p:txBody>
      </p:sp>
      <p:sp>
        <p:nvSpPr>
          <p:cNvPr id="35" name="Shape 35"/>
          <p:cNvSpPr txBox="1"/>
          <p:nvPr>
            <p:ph idx="1" type="subTitle"/>
          </p:nvPr>
        </p:nvSpPr>
        <p:spPr>
          <a:xfrm>
            <a:off x="497300" y="2584350"/>
            <a:ext cx="7772400" cy="2257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Why are you here?</a:t>
            </a:r>
            <a:endParaRPr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What’s your commute like?</a:t>
            </a:r>
            <a:endParaRPr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Do you have any experience with code?</a:t>
            </a:r>
            <a:endParaRPr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What is the story behind your shoes?</a:t>
            </a:r>
            <a:endParaRPr sz="2200">
              <a:latin typeface="Helvetica Neue"/>
              <a:ea typeface="Helvetica Neue"/>
              <a:cs typeface="Helvetica Neue"/>
              <a:sym typeface="Helvetica Neue"/>
            </a:endParaRPr>
          </a:p>
          <a:p>
            <a:pPr indent="-368300" lvl="0" marL="457200" algn="l">
              <a:spcBef>
                <a:spcPts val="0"/>
              </a:spcBef>
              <a:spcAft>
                <a:spcPts val="0"/>
              </a:spcAft>
              <a:buSzPts val="2200"/>
              <a:buFont typeface="Helvetica Neue"/>
              <a:buChar char="●"/>
            </a:pPr>
            <a:r>
              <a:rPr lang="en" sz="2200">
                <a:latin typeface="Helvetica Neue"/>
                <a:ea typeface="Helvetica Neue"/>
                <a:cs typeface="Helvetica Neue"/>
                <a:sym typeface="Helvetica Neue"/>
              </a:rPr>
              <a:t>What is the meaning of life death?</a:t>
            </a:r>
            <a:endParaRPr sz="2200">
              <a:latin typeface="Helvetica Neue"/>
              <a:ea typeface="Helvetica Neue"/>
              <a:cs typeface="Helvetica Neue"/>
              <a:sym typeface="Helvetica Neue"/>
            </a:endParaRPr>
          </a:p>
        </p:txBody>
      </p:sp>
      <p:cxnSp>
        <p:nvCxnSpPr>
          <p:cNvPr id="36" name="Shape 36"/>
          <p:cNvCxnSpPr/>
          <p:nvPr/>
        </p:nvCxnSpPr>
        <p:spPr>
          <a:xfrm>
            <a:off x="3943575" y="4218325"/>
            <a:ext cx="381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54" name="Shape 15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sp>
        <p:nvSpPr>
          <p:cNvPr descr="The best robot dance in the world ! http://instagram.com/stavyduch. ... Alert icon.  You need ..." id="155" name="Shape 155" title="BEST ROBOT DANCE EVER !!! - YouTube">
            <a:hlinkClick r:id="rId3"/>
          </p:cNvPr>
          <p:cNvSpPr/>
          <p:nvPr/>
        </p:nvSpPr>
        <p:spPr>
          <a:xfrm>
            <a:off x="457200" y="342900"/>
            <a:ext cx="8229600" cy="6172200"/>
          </a:xfrm>
          <a:prstGeom prst="rect">
            <a:avLst/>
          </a:prstGeom>
          <a:blipFill>
            <a:blip r:embed="rId4">
              <a:alphaModFix/>
            </a:blip>
            <a:stretch>
              <a:fillRect/>
            </a:stretch>
          </a:blip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61" name="Shape 16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sp>
        <p:nvSpPr>
          <p:cNvPr descr="normal guy normal walk. http://www.goingtothe.store directed by David Lewandowski  http://twitter.com/badmocap Music is Jean Jacques Perrey's &quot;Little Ships&quot; vimeo: http://vimeo.com/28501846 http://dlew.me  a short I made for the final episode of &quot;Everything,&quot; an anthology series at Channel101." id="162" name="Shape 162" title="going to the store">
            <a:hlinkClick r:id="rId3"/>
          </p:cNvPr>
          <p:cNvSpPr/>
          <p:nvPr/>
        </p:nvSpPr>
        <p:spPr>
          <a:xfrm>
            <a:off x="0" y="0"/>
            <a:ext cx="9144000" cy="6858000"/>
          </a:xfrm>
          <a:prstGeom prst="rect">
            <a:avLst/>
          </a:prstGeom>
          <a:blipFill>
            <a:blip r:embed="rId4">
              <a:alphaModFix/>
            </a:blip>
            <a:stretch>
              <a:fillRect/>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Shape 167"/>
          <p:cNvPicPr preferRelativeResize="0"/>
          <p:nvPr/>
        </p:nvPicPr>
        <p:blipFill>
          <a:blip r:embed="rId3">
            <a:alphaModFix/>
          </a:blip>
          <a:stretch>
            <a:fillRect/>
          </a:stretch>
        </p:blipFill>
        <p:spPr>
          <a:xfrm>
            <a:off x="2190750" y="1499700"/>
            <a:ext cx="4762500" cy="2400300"/>
          </a:xfrm>
          <a:prstGeom prst="rect">
            <a:avLst/>
          </a:prstGeom>
          <a:noFill/>
          <a:ln>
            <a:noFill/>
          </a:ln>
        </p:spPr>
      </p:pic>
      <p:pic>
        <p:nvPicPr>
          <p:cNvPr id="168" name="Shape 168"/>
          <p:cNvPicPr preferRelativeResize="0"/>
          <p:nvPr/>
        </p:nvPicPr>
        <p:blipFill>
          <a:blip r:embed="rId4">
            <a:alphaModFix/>
          </a:blip>
          <a:stretch>
            <a:fillRect/>
          </a:stretch>
        </p:blipFill>
        <p:spPr>
          <a:xfrm>
            <a:off x="2381250" y="4033188"/>
            <a:ext cx="4381500" cy="1038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114532" y="699800"/>
            <a:ext cx="8940275" cy="555971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457200" y="2713051"/>
            <a:ext cx="8229600" cy="14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Games</a:t>
            </a:r>
            <a:endParaRPr sz="6000"/>
          </a:p>
          <a:p>
            <a:pPr indent="0" lvl="0" marL="0" rtl="0" algn="ctr">
              <a:spcBef>
                <a:spcPts val="0"/>
              </a:spcBef>
              <a:spcAft>
                <a:spcPts val="0"/>
              </a:spcAft>
              <a:buNone/>
            </a:pPr>
            <a:r>
              <a:t/>
            </a:r>
            <a:endParaRPr sz="2400"/>
          </a:p>
          <a:p>
            <a:pPr indent="0" lvl="0" marL="0" rtl="0" algn="ctr">
              <a:spcBef>
                <a:spcPts val="0"/>
              </a:spcBef>
              <a:spcAft>
                <a:spcPts val="0"/>
              </a:spcAft>
              <a:buNone/>
            </a:pPr>
            <a:r>
              <a:t/>
            </a:r>
            <a:endParaRPr sz="2400">
              <a:solidFill>
                <a:srgbClr val="99999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a:hlinkClick r:id="rId3"/>
          </p:cNvPr>
          <p:cNvSpPr/>
          <p:nvPr/>
        </p:nvSpPr>
        <p:spPr>
          <a:xfrm>
            <a:off x="278550" y="0"/>
            <a:ext cx="8586900" cy="6440175"/>
          </a:xfrm>
          <a:prstGeom prst="rect">
            <a:avLst/>
          </a:prstGeom>
          <a:blipFill>
            <a:blip r:embed="rId4">
              <a:alphaModFix/>
            </a:blip>
            <a:stretch>
              <a:fillRect/>
            </a:stretch>
          </a:blipFill>
          <a:ln>
            <a:noFill/>
          </a:ln>
        </p:spPr>
      </p:sp>
      <p:sp>
        <p:nvSpPr>
          <p:cNvPr id="184" name="Shape 184"/>
          <p:cNvSpPr txBox="1"/>
          <p:nvPr/>
        </p:nvSpPr>
        <p:spPr>
          <a:xfrm>
            <a:off x="131875" y="6430112"/>
            <a:ext cx="3942000" cy="58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t>(http://www.openprocessing.org/sketch/105783)</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nvSpPr>
        <p:spPr>
          <a:xfrm>
            <a:off x="131875" y="6430112"/>
            <a:ext cx="3942000" cy="58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u="sng">
                <a:solidFill>
                  <a:schemeClr val="hlink"/>
                </a:solidFill>
                <a:hlinkClick r:id="rId3"/>
              </a:rPr>
              <a:t>http://vimeo.com/82228292</a:t>
            </a:r>
            <a:r>
              <a:rPr lang="en" sz="1100"/>
              <a:t> by Daniel</a:t>
            </a:r>
            <a:endParaRPr sz="1100"/>
          </a:p>
        </p:txBody>
      </p:sp>
      <p:pic>
        <p:nvPicPr>
          <p:cNvPr id="190" name="Shape 190"/>
          <p:cNvPicPr preferRelativeResize="0"/>
          <p:nvPr/>
        </p:nvPicPr>
        <p:blipFill>
          <a:blip r:embed="rId4">
            <a:alphaModFix/>
          </a:blip>
          <a:stretch>
            <a:fillRect/>
          </a:stretch>
        </p:blipFill>
        <p:spPr>
          <a:xfrm>
            <a:off x="0" y="470650"/>
            <a:ext cx="9144000" cy="5715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nvSpPr>
        <p:spPr>
          <a:xfrm>
            <a:off x="131875" y="6430112"/>
            <a:ext cx="3942000" cy="58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u="sng">
                <a:solidFill>
                  <a:schemeClr val="hlink"/>
                </a:solidFill>
                <a:hlinkClick r:id="rId3"/>
              </a:rPr>
              <a:t>http://vimeo.com/81973061</a:t>
            </a:r>
            <a:r>
              <a:rPr lang="en" sz="1100"/>
              <a:t> Food Fight game by Julie</a:t>
            </a:r>
            <a:endParaRPr sz="1100"/>
          </a:p>
        </p:txBody>
      </p:sp>
      <p:pic>
        <p:nvPicPr>
          <p:cNvPr id="196" name="Shape 196"/>
          <p:cNvPicPr preferRelativeResize="0"/>
          <p:nvPr/>
        </p:nvPicPr>
        <p:blipFill>
          <a:blip r:embed="rId4">
            <a:alphaModFix/>
          </a:blip>
          <a:stretch>
            <a:fillRect/>
          </a:stretch>
        </p:blipFill>
        <p:spPr>
          <a:xfrm>
            <a:off x="201375" y="139925"/>
            <a:ext cx="8777872" cy="6213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457200" y="2713051"/>
            <a:ext cx="8229600" cy="14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Physical Computing</a:t>
            </a:r>
            <a:endParaRPr sz="48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rgbClr val="999999"/>
                </a:solidFill>
              </a:rPr>
              <a:t>(HUH???)</a:t>
            </a:r>
            <a:endParaRPr sz="2400">
              <a:solidFill>
                <a:srgbClr val="99999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318725" y="342454"/>
            <a:ext cx="8506551" cy="5699900"/>
          </a:xfrm>
          <a:prstGeom prst="rect">
            <a:avLst/>
          </a:prstGeom>
          <a:noFill/>
          <a:ln>
            <a:noFill/>
          </a:ln>
        </p:spPr>
      </p:pic>
      <p:sp>
        <p:nvSpPr>
          <p:cNvPr id="207" name="Shape 207"/>
          <p:cNvSpPr txBox="1"/>
          <p:nvPr/>
        </p:nvSpPr>
        <p:spPr>
          <a:xfrm>
            <a:off x="131875" y="6277712"/>
            <a:ext cx="3942000" cy="58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u="sng">
                <a:solidFill>
                  <a:schemeClr val="hlink"/>
                </a:solidFill>
                <a:hlinkClick r:id="rId4"/>
              </a:rPr>
              <a:t>https://www.youtube.com/watch?v=34FwuOnvjK0</a:t>
            </a:r>
            <a:r>
              <a:rPr lang="en" sz="1100"/>
              <a:t> </a:t>
            </a:r>
            <a:endParaRPr sz="1100"/>
          </a:p>
          <a:p>
            <a:pPr indent="0" lvl="0" marL="0" rtl="0">
              <a:spcBef>
                <a:spcPts val="0"/>
              </a:spcBef>
              <a:spcAft>
                <a:spcPts val="0"/>
              </a:spcAft>
              <a:buNone/>
            </a:pPr>
            <a:r>
              <a:rPr lang="en" sz="1100"/>
              <a:t>Office Monkey stress doll by</a:t>
            </a:r>
            <a:r>
              <a:rPr lang="en" sz="1100">
                <a:solidFill>
                  <a:srgbClr val="434343"/>
                </a:solidFill>
              </a:rPr>
              <a:t> Kamille Rodriguez</a:t>
            </a:r>
            <a:endParaRPr sz="1100">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 name="Shape 40"/>
        <p:cNvGrpSpPr/>
        <p:nvPr/>
      </p:nvGrpSpPr>
      <p:grpSpPr>
        <a:xfrm>
          <a:off x="0" y="0"/>
          <a:ext cx="0" cy="0"/>
          <a:chOff x="0" y="0"/>
          <a:chExt cx="0" cy="0"/>
        </a:xfrm>
      </p:grpSpPr>
      <p:sp>
        <p:nvSpPr>
          <p:cNvPr id="41" name="Shape 4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42" name="Shape 4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id="43" name="Shape 43"/>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descr="tumblr_my2qoclQy81sijpi5o4_1280.jpg" id="212" name="Shape 212"/>
          <p:cNvPicPr preferRelativeResize="0"/>
          <p:nvPr/>
        </p:nvPicPr>
        <p:blipFill>
          <a:blip r:embed="rId3">
            <a:alphaModFix/>
          </a:blip>
          <a:stretch>
            <a:fillRect/>
          </a:stretch>
        </p:blipFill>
        <p:spPr>
          <a:xfrm>
            <a:off x="0" y="699010"/>
            <a:ext cx="9144001" cy="5459982"/>
          </a:xfrm>
          <a:prstGeom prst="rect">
            <a:avLst/>
          </a:prstGeom>
          <a:noFill/>
          <a:ln>
            <a:noFill/>
          </a:ln>
        </p:spPr>
      </p:pic>
      <p:sp>
        <p:nvSpPr>
          <p:cNvPr id="213" name="Shape 213"/>
          <p:cNvSpPr txBox="1"/>
          <p:nvPr/>
        </p:nvSpPr>
        <p:spPr>
          <a:xfrm>
            <a:off x="131875" y="6277712"/>
            <a:ext cx="3942000" cy="58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u="sng">
                <a:solidFill>
                  <a:schemeClr val="hlink"/>
                </a:solidFill>
                <a:hlinkClick r:id="rId4"/>
              </a:rPr>
              <a:t>http://vimeo.com/81977499</a:t>
            </a:r>
            <a:r>
              <a:rPr lang="en" sz="1100"/>
              <a:t> </a:t>
            </a:r>
            <a:endParaRPr sz="1100"/>
          </a:p>
          <a:p>
            <a:pPr indent="0" lvl="0" marL="0" rtl="0">
              <a:spcBef>
                <a:spcPts val="0"/>
              </a:spcBef>
              <a:spcAft>
                <a:spcPts val="0"/>
              </a:spcAft>
              <a:buNone/>
            </a:pPr>
            <a:r>
              <a:rPr lang="en" sz="1100"/>
              <a:t>Interactive storytelling baby blanket by </a:t>
            </a:r>
            <a:r>
              <a:rPr lang="en" sz="1200">
                <a:solidFill>
                  <a:srgbClr val="333333"/>
                </a:solidFill>
              </a:rPr>
              <a:t>Feng Yuan</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457200" y="2713051"/>
            <a:ext cx="8229600" cy="14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Video &amp; Visualization</a:t>
            </a:r>
            <a:endParaRPr sz="4800"/>
          </a:p>
          <a:p>
            <a:pPr indent="0" lvl="0" marL="0" rtl="0" algn="ctr">
              <a:spcBef>
                <a:spcPts val="0"/>
              </a:spcBef>
              <a:spcAft>
                <a:spcPts val="0"/>
              </a:spcAft>
              <a:buNone/>
            </a:pPr>
            <a:r>
              <a:t/>
            </a:r>
            <a:endParaRPr sz="2400"/>
          </a:p>
          <a:p>
            <a:pPr indent="0" lvl="0" marL="0" rtl="0" algn="ctr">
              <a:spcBef>
                <a:spcPts val="0"/>
              </a:spcBef>
              <a:spcAft>
                <a:spcPts val="0"/>
              </a:spcAft>
              <a:buNone/>
            </a:pPr>
            <a:r>
              <a:t/>
            </a:r>
            <a:endParaRPr sz="2400">
              <a:solidFill>
                <a:srgbClr val="99999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descr="pic.jpg" id="223" name="Shape 223"/>
          <p:cNvPicPr preferRelativeResize="0"/>
          <p:nvPr/>
        </p:nvPicPr>
        <p:blipFill>
          <a:blip r:embed="rId3">
            <a:alphaModFix/>
          </a:blip>
          <a:stretch>
            <a:fillRect/>
          </a:stretch>
        </p:blipFill>
        <p:spPr>
          <a:xfrm>
            <a:off x="-5" y="0"/>
            <a:ext cx="5143099" cy="4034125"/>
          </a:xfrm>
          <a:prstGeom prst="rect">
            <a:avLst/>
          </a:prstGeom>
          <a:noFill/>
          <a:ln>
            <a:noFill/>
          </a:ln>
        </p:spPr>
      </p:pic>
      <p:pic>
        <p:nvPicPr>
          <p:cNvPr descr="Untitled-1.jpg" id="224" name="Shape 224"/>
          <p:cNvPicPr preferRelativeResize="0"/>
          <p:nvPr/>
        </p:nvPicPr>
        <p:blipFill>
          <a:blip r:embed="rId4">
            <a:alphaModFix/>
          </a:blip>
          <a:stretch>
            <a:fillRect/>
          </a:stretch>
        </p:blipFill>
        <p:spPr>
          <a:xfrm>
            <a:off x="3761150" y="2702450"/>
            <a:ext cx="5382850" cy="4155550"/>
          </a:xfrm>
          <a:prstGeom prst="rect">
            <a:avLst/>
          </a:prstGeom>
          <a:noFill/>
          <a:ln>
            <a:noFill/>
          </a:ln>
        </p:spPr>
      </p:pic>
      <p:sp>
        <p:nvSpPr>
          <p:cNvPr id="225" name="Shape 225"/>
          <p:cNvSpPr txBox="1"/>
          <p:nvPr/>
        </p:nvSpPr>
        <p:spPr>
          <a:xfrm>
            <a:off x="131875" y="6081350"/>
            <a:ext cx="3942000" cy="58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t>VideoPixel Processing / Landscape by </a:t>
            </a:r>
            <a:r>
              <a:rPr lang="en" sz="1100">
                <a:solidFill>
                  <a:srgbClr val="222222"/>
                </a:solidFill>
              </a:rPr>
              <a:t>Bryan </a:t>
            </a:r>
            <a:endParaRPr sz="1100">
              <a:solidFill>
                <a:srgbClr val="222222"/>
              </a:solidFill>
            </a:endParaRPr>
          </a:p>
          <a:p>
            <a:pPr indent="0" lvl="0" marL="0" rtl="0">
              <a:spcBef>
                <a:spcPts val="0"/>
              </a:spcBef>
              <a:spcAft>
                <a:spcPts val="0"/>
              </a:spcAft>
              <a:buNone/>
            </a:pPr>
            <a:r>
              <a:rPr lang="en" sz="1100">
                <a:solidFill>
                  <a:srgbClr val="222222"/>
                </a:solidFill>
              </a:rPr>
              <a:t>(see misc. CODE folder for examles) </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txBox="1"/>
          <p:nvPr>
            <p:ph type="title"/>
          </p:nvPr>
        </p:nvSpPr>
        <p:spPr>
          <a:xfrm>
            <a:off x="457200" y="2857488"/>
            <a:ext cx="8229600" cy="114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rgbClr val="FFFFFF"/>
                </a:solidFill>
                <a:highlight>
                  <a:srgbClr val="000000"/>
                </a:highlight>
              </a:rPr>
              <a:t>www.processing.org</a:t>
            </a:r>
            <a:endParaRPr sz="6000">
              <a:solidFill>
                <a:srgbClr val="FFFFFF"/>
              </a:solidFill>
              <a:highlight>
                <a:srgbClr val="000000"/>
              </a:highlight>
            </a:endParaRPr>
          </a:p>
          <a:p>
            <a:pPr indent="0" lvl="0" marL="0" rtl="0" algn="ctr">
              <a:spcBef>
                <a:spcPts val="0"/>
              </a:spcBef>
              <a:spcAft>
                <a:spcPts val="0"/>
              </a:spcAft>
              <a:buNone/>
            </a:pPr>
            <a:r>
              <a:t/>
            </a:r>
            <a:endParaRPr sz="6000">
              <a:solidFill>
                <a:srgbClr val="FFFFFF"/>
              </a:solidFill>
              <a:highlight>
                <a:srgbClr val="000000"/>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sp>
        <p:nvSpPr>
          <p:cNvPr id="236" name="Shape 23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t/>
            </a:r>
            <a:endParaRPr/>
          </a:p>
        </p:txBody>
      </p:sp>
      <p:pic>
        <p:nvPicPr>
          <p:cNvPr id="237" name="Shape 237"/>
          <p:cNvPicPr preferRelativeResize="0"/>
          <p:nvPr/>
        </p:nvPicPr>
        <p:blipFill>
          <a:blip r:embed="rId3">
            <a:alphaModFix/>
          </a:blip>
          <a:stretch>
            <a:fillRect/>
          </a:stretch>
        </p:blipFill>
        <p:spPr>
          <a:xfrm>
            <a:off x="4229100" y="447900"/>
            <a:ext cx="4762500" cy="5715000"/>
          </a:xfrm>
          <a:prstGeom prst="rect">
            <a:avLst/>
          </a:prstGeom>
          <a:noFill/>
          <a:ln>
            <a:noFill/>
          </a:ln>
        </p:spPr>
      </p:pic>
      <p:pic>
        <p:nvPicPr>
          <p:cNvPr id="238" name="Shape 238"/>
          <p:cNvPicPr preferRelativeResize="0"/>
          <p:nvPr/>
        </p:nvPicPr>
        <p:blipFill>
          <a:blip r:embed="rId4">
            <a:alphaModFix/>
          </a:blip>
          <a:stretch>
            <a:fillRect/>
          </a:stretch>
        </p:blipFill>
        <p:spPr>
          <a:xfrm>
            <a:off x="0" y="295500"/>
            <a:ext cx="4368800" cy="2921000"/>
          </a:xfrm>
          <a:prstGeom prst="rect">
            <a:avLst/>
          </a:prstGeom>
          <a:noFill/>
          <a:ln>
            <a:noFill/>
          </a:ln>
        </p:spPr>
      </p:pic>
      <p:pic>
        <p:nvPicPr>
          <p:cNvPr id="239" name="Shape 239"/>
          <p:cNvPicPr preferRelativeResize="0"/>
          <p:nvPr/>
        </p:nvPicPr>
        <p:blipFill>
          <a:blip r:embed="rId5">
            <a:alphaModFix/>
          </a:blip>
          <a:stretch>
            <a:fillRect/>
          </a:stretch>
        </p:blipFill>
        <p:spPr>
          <a:xfrm>
            <a:off x="1106575" y="3895275"/>
            <a:ext cx="2155650" cy="2155650"/>
          </a:xfrm>
          <a:prstGeom prst="rect">
            <a:avLst/>
          </a:prstGeom>
          <a:noFill/>
          <a:ln>
            <a:noFill/>
          </a:ln>
        </p:spPr>
      </p:pic>
      <p:cxnSp>
        <p:nvCxnSpPr>
          <p:cNvPr id="240" name="Shape 240"/>
          <p:cNvCxnSpPr>
            <a:stCxn id="238" idx="2"/>
            <a:endCxn id="239" idx="0"/>
          </p:cNvCxnSpPr>
          <p:nvPr/>
        </p:nvCxnSpPr>
        <p:spPr>
          <a:xfrm>
            <a:off x="2184400" y="3216500"/>
            <a:ext cx="0" cy="678900"/>
          </a:xfrm>
          <a:prstGeom prst="straightConnector1">
            <a:avLst/>
          </a:prstGeom>
          <a:noFill/>
          <a:ln cap="flat" cmpd="sng" w="76200">
            <a:solidFill>
              <a:srgbClr val="000000"/>
            </a:solidFill>
            <a:prstDash val="solid"/>
            <a:round/>
            <a:headEnd len="med" w="med" type="none"/>
            <a:tailEnd len="med" w="med" type="triangle"/>
          </a:ln>
        </p:spPr>
      </p:cxnSp>
      <p:cxnSp>
        <p:nvCxnSpPr>
          <p:cNvPr id="241" name="Shape 241"/>
          <p:cNvCxnSpPr/>
          <p:nvPr/>
        </p:nvCxnSpPr>
        <p:spPr>
          <a:xfrm rot="10800000">
            <a:off x="3643225" y="4633650"/>
            <a:ext cx="0" cy="678900"/>
          </a:xfrm>
          <a:prstGeom prst="straightConnector1">
            <a:avLst/>
          </a:prstGeom>
          <a:noFill/>
          <a:ln cap="flat" cmpd="sng" w="76200">
            <a:solidFill>
              <a:srgbClr val="000000"/>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45" name="Shape 245"/>
        <p:cNvGrpSpPr/>
        <p:nvPr/>
      </p:nvGrpSpPr>
      <p:grpSpPr>
        <a:xfrm>
          <a:off x="0" y="0"/>
          <a:ext cx="0" cy="0"/>
          <a:chOff x="0" y="0"/>
          <a:chExt cx="0" cy="0"/>
        </a:xfrm>
      </p:grpSpPr>
      <p:sp>
        <p:nvSpPr>
          <p:cNvPr id="246" name="Shape 24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sp>
        <p:nvSpPr>
          <p:cNvPr id="247" name="Shape 24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t/>
            </a:r>
            <a:endParaRPr/>
          </a:p>
        </p:txBody>
      </p:sp>
      <p:pic>
        <p:nvPicPr>
          <p:cNvPr id="248" name="Shape 248"/>
          <p:cNvPicPr preferRelativeResize="0"/>
          <p:nvPr/>
        </p:nvPicPr>
        <p:blipFill>
          <a:blip r:embed="rId3">
            <a:alphaModFix/>
          </a:blip>
          <a:stretch>
            <a:fillRect/>
          </a:stretch>
        </p:blipFill>
        <p:spPr>
          <a:xfrm>
            <a:off x="371101" y="442700"/>
            <a:ext cx="8401791" cy="59725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Coordinates</a:t>
            </a:r>
            <a:endParaRPr/>
          </a:p>
        </p:txBody>
      </p:sp>
      <p:sp>
        <p:nvSpPr>
          <p:cNvPr id="254" name="Shape 25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t/>
            </a:r>
            <a:endParaRPr/>
          </a:p>
        </p:txBody>
      </p:sp>
      <p:pic>
        <p:nvPicPr>
          <p:cNvPr id="255" name="Shape 255"/>
          <p:cNvPicPr preferRelativeResize="0"/>
          <p:nvPr/>
        </p:nvPicPr>
        <p:blipFill>
          <a:blip r:embed="rId3">
            <a:alphaModFix/>
          </a:blip>
          <a:stretch>
            <a:fillRect/>
          </a:stretch>
        </p:blipFill>
        <p:spPr>
          <a:xfrm>
            <a:off x="1726938" y="1167875"/>
            <a:ext cx="5690125" cy="5690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p:nvPr/>
        </p:nvSpPr>
        <p:spPr>
          <a:xfrm>
            <a:off x="-74700" y="-70050"/>
            <a:ext cx="9293400" cy="69981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61" name="Shape 261"/>
          <p:cNvPicPr preferRelativeResize="0"/>
          <p:nvPr/>
        </p:nvPicPr>
        <p:blipFill>
          <a:blip r:embed="rId3">
            <a:alphaModFix/>
          </a:blip>
          <a:stretch>
            <a:fillRect/>
          </a:stretch>
        </p:blipFill>
        <p:spPr>
          <a:xfrm>
            <a:off x="877075" y="271138"/>
            <a:ext cx="7389849" cy="6315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p:nvPr/>
        </p:nvSpPr>
        <p:spPr>
          <a:xfrm>
            <a:off x="933325" y="928525"/>
            <a:ext cx="2659500" cy="1143000"/>
          </a:xfrm>
          <a:prstGeom prst="rect">
            <a:avLst/>
          </a:prstGeom>
          <a:solidFill>
            <a:srgbClr val="000000">
              <a:alpha val="688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FFFFFF"/>
              </a:solidFill>
            </a:endParaRPr>
          </a:p>
        </p:txBody>
      </p:sp>
      <p:sp>
        <p:nvSpPr>
          <p:cNvPr id="267" name="Shape 267"/>
          <p:cNvSpPr txBox="1"/>
          <p:nvPr>
            <p:ph type="title"/>
          </p:nvPr>
        </p:nvSpPr>
        <p:spPr>
          <a:xfrm>
            <a:off x="1295400" y="7318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FFFFFF"/>
                </a:solidFill>
              </a:rPr>
              <a:t>Shapes</a:t>
            </a:r>
            <a:endParaRPr>
              <a:solidFill>
                <a:srgbClr val="FFFFFF"/>
              </a:solidFill>
            </a:endParaRPr>
          </a:p>
        </p:txBody>
      </p:sp>
      <p:sp>
        <p:nvSpPr>
          <p:cNvPr id="268" name="Shape 268"/>
          <p:cNvSpPr txBox="1"/>
          <p:nvPr>
            <p:ph idx="1" type="body"/>
          </p:nvPr>
        </p:nvSpPr>
        <p:spPr>
          <a:xfrm>
            <a:off x="1552675" y="2307600"/>
            <a:ext cx="3834900" cy="50076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u="sng"/>
              <a:t>rect(x, y, w, h);</a:t>
            </a:r>
            <a:endParaRPr u="sng"/>
          </a:p>
          <a:p>
            <a:pPr indent="0" lvl="0" marL="0" rtl="0">
              <a:spcBef>
                <a:spcPts val="600"/>
              </a:spcBef>
              <a:spcAft>
                <a:spcPts val="0"/>
              </a:spcAft>
              <a:buNone/>
            </a:pPr>
            <a:r>
              <a:t/>
            </a:r>
            <a:endParaRPr u="sng"/>
          </a:p>
          <a:p>
            <a:pPr indent="0" lvl="0" marL="0" rtl="0">
              <a:spcBef>
                <a:spcPts val="600"/>
              </a:spcBef>
              <a:spcAft>
                <a:spcPts val="0"/>
              </a:spcAft>
              <a:buNone/>
            </a:pPr>
            <a:r>
              <a:rPr lang="en" u="sng"/>
              <a:t>ellipse(x, y, w, h);</a:t>
            </a:r>
            <a:endParaRPr u="sng"/>
          </a:p>
          <a:p>
            <a:pPr indent="0" lvl="0" marL="0" rtl="0">
              <a:spcBef>
                <a:spcPts val="600"/>
              </a:spcBef>
              <a:spcAft>
                <a:spcPts val="0"/>
              </a:spcAft>
              <a:buNone/>
            </a:pPr>
            <a:r>
              <a:rPr lang="en" sz="2400"/>
              <a:t>x = starting x position</a:t>
            </a:r>
            <a:endParaRPr sz="2400"/>
          </a:p>
          <a:p>
            <a:pPr indent="0" lvl="0" marL="0" rtl="0">
              <a:spcBef>
                <a:spcPts val="600"/>
              </a:spcBef>
              <a:spcAft>
                <a:spcPts val="0"/>
              </a:spcAft>
              <a:buNone/>
            </a:pPr>
            <a:r>
              <a:rPr lang="en" sz="2400"/>
              <a:t>y = starting y position</a:t>
            </a:r>
            <a:endParaRPr u="sng"/>
          </a:p>
          <a:p>
            <a:pPr indent="0" lvl="0" marL="0" rtl="0">
              <a:spcBef>
                <a:spcPts val="600"/>
              </a:spcBef>
              <a:spcAft>
                <a:spcPts val="0"/>
              </a:spcAft>
              <a:buNone/>
            </a:pPr>
            <a:r>
              <a:rPr lang="en" sz="2400"/>
              <a:t>w = shape width</a:t>
            </a:r>
            <a:endParaRPr sz="2400"/>
          </a:p>
          <a:p>
            <a:pPr indent="0" lvl="0" marL="0" rtl="0">
              <a:spcBef>
                <a:spcPts val="600"/>
              </a:spcBef>
              <a:spcAft>
                <a:spcPts val="0"/>
              </a:spcAft>
              <a:buNone/>
            </a:pPr>
            <a:r>
              <a:rPr lang="en" sz="2400"/>
              <a:t>h = shape height</a:t>
            </a:r>
            <a:endParaRPr u="sng"/>
          </a:p>
          <a:p>
            <a:pPr indent="0" lvl="0" marL="0" rtl="0">
              <a:spcBef>
                <a:spcPts val="600"/>
              </a:spcBef>
              <a:spcAft>
                <a:spcPts val="0"/>
              </a:spcAft>
              <a:buNone/>
            </a:pPr>
            <a:br>
              <a:rPr lang="en" u="sng"/>
            </a:br>
            <a:endParaRPr u="sng"/>
          </a:p>
        </p:txBody>
      </p:sp>
      <p:sp>
        <p:nvSpPr>
          <p:cNvPr id="269" name="Shape 269"/>
          <p:cNvSpPr txBox="1"/>
          <p:nvPr/>
        </p:nvSpPr>
        <p:spPr>
          <a:xfrm>
            <a:off x="5240825" y="2379150"/>
            <a:ext cx="3834900" cy="4801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u="sng"/>
              <a:t>line(x1, y1, x2, y2);</a:t>
            </a:r>
            <a:endParaRPr sz="3000" u="sng"/>
          </a:p>
          <a:p>
            <a:pPr indent="0" lvl="0" marL="0" rtl="0">
              <a:spcBef>
                <a:spcPts val="0"/>
              </a:spcBef>
              <a:spcAft>
                <a:spcPts val="0"/>
              </a:spcAft>
              <a:buNone/>
            </a:pPr>
            <a:r>
              <a:rPr lang="en" sz="2400"/>
              <a:t>x1- starting x position</a:t>
            </a:r>
            <a:endParaRPr sz="2400"/>
          </a:p>
          <a:p>
            <a:pPr indent="0" lvl="0" marL="0" rtl="0">
              <a:spcBef>
                <a:spcPts val="0"/>
              </a:spcBef>
              <a:spcAft>
                <a:spcPts val="0"/>
              </a:spcAft>
              <a:buNone/>
            </a:pPr>
            <a:r>
              <a:rPr lang="en" sz="2400"/>
              <a:t>y1- starting y position</a:t>
            </a:r>
            <a:endParaRPr sz="2400"/>
          </a:p>
          <a:p>
            <a:pPr indent="0" lvl="0" marL="0" rtl="0">
              <a:spcBef>
                <a:spcPts val="0"/>
              </a:spcBef>
              <a:spcAft>
                <a:spcPts val="0"/>
              </a:spcAft>
              <a:buNone/>
            </a:pPr>
            <a:r>
              <a:t/>
            </a:r>
            <a:endParaRPr sz="2400"/>
          </a:p>
          <a:p>
            <a:pPr indent="0" lvl="0" marL="0" rtl="0">
              <a:spcBef>
                <a:spcPts val="0"/>
              </a:spcBef>
              <a:spcAft>
                <a:spcPts val="0"/>
              </a:spcAft>
              <a:buNone/>
            </a:pPr>
            <a:r>
              <a:rPr lang="en" sz="2400"/>
              <a:t>x2 - ending x position</a:t>
            </a:r>
            <a:endParaRPr sz="2400"/>
          </a:p>
          <a:p>
            <a:pPr indent="0" lvl="0" marL="0" rtl="0">
              <a:spcBef>
                <a:spcPts val="0"/>
              </a:spcBef>
              <a:spcAft>
                <a:spcPts val="0"/>
              </a:spcAft>
              <a:buNone/>
            </a:pPr>
            <a:r>
              <a:rPr lang="en" sz="2400"/>
              <a:t>y2 - ending y position</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p:nvPr/>
        </p:nvSpPr>
        <p:spPr>
          <a:xfrm>
            <a:off x="268500" y="609600"/>
            <a:ext cx="4489800" cy="1143000"/>
          </a:xfrm>
          <a:prstGeom prst="rect">
            <a:avLst/>
          </a:prstGeom>
          <a:solidFill>
            <a:srgbClr val="000000">
              <a:alpha val="688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5" name="Shape 275"/>
          <p:cNvSpPr txBox="1"/>
          <p:nvPr>
            <p:ph type="title"/>
          </p:nvPr>
        </p:nvSpPr>
        <p:spPr>
          <a:xfrm>
            <a:off x="457200" y="4270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FFFFFF"/>
                </a:solidFill>
              </a:rPr>
              <a:t>Basic commands</a:t>
            </a:r>
            <a:endParaRPr>
              <a:solidFill>
                <a:srgbClr val="FFFFFF"/>
              </a:solidFill>
            </a:endParaRPr>
          </a:p>
        </p:txBody>
      </p:sp>
      <p:sp>
        <p:nvSpPr>
          <p:cNvPr id="276" name="Shape 276"/>
          <p:cNvSpPr txBox="1"/>
          <p:nvPr>
            <p:ph idx="1" type="body"/>
          </p:nvPr>
        </p:nvSpPr>
        <p:spPr>
          <a:xfrm>
            <a:off x="1524000" y="1752600"/>
            <a:ext cx="7491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u="sng"/>
              <a:t>size(w, h);</a:t>
            </a:r>
            <a:endParaRPr u="sng"/>
          </a:p>
          <a:p>
            <a:pPr indent="0" lvl="0" marL="0" rtl="0">
              <a:spcBef>
                <a:spcPts val="600"/>
              </a:spcBef>
              <a:spcAft>
                <a:spcPts val="0"/>
              </a:spcAft>
              <a:buNone/>
            </a:pPr>
            <a:r>
              <a:rPr lang="en" sz="2400"/>
              <a:t>w = desired window width</a:t>
            </a:r>
            <a:endParaRPr sz="2400"/>
          </a:p>
          <a:p>
            <a:pPr indent="0" lvl="0" marL="0" rtl="0">
              <a:spcBef>
                <a:spcPts val="600"/>
              </a:spcBef>
              <a:spcAft>
                <a:spcPts val="0"/>
              </a:spcAft>
              <a:buNone/>
            </a:pPr>
            <a:r>
              <a:rPr lang="en" sz="2400"/>
              <a:t>h = desired window height</a:t>
            </a:r>
            <a:endParaRPr sz="2400"/>
          </a:p>
          <a:p>
            <a:pPr indent="0" lvl="0" marL="0" rtl="0">
              <a:spcBef>
                <a:spcPts val="600"/>
              </a:spcBef>
              <a:spcAft>
                <a:spcPts val="0"/>
              </a:spcAft>
              <a:buNone/>
            </a:pPr>
            <a:r>
              <a:rPr i="1" lang="en" sz="2400"/>
              <a:t>width</a:t>
            </a:r>
            <a:r>
              <a:rPr lang="en" sz="2400"/>
              <a:t>: "keyword" which gets set to the canvas width</a:t>
            </a:r>
            <a:endParaRPr sz="2400"/>
          </a:p>
          <a:p>
            <a:pPr indent="0" lvl="0" marL="0" rtl="0">
              <a:spcBef>
                <a:spcPts val="600"/>
              </a:spcBef>
              <a:spcAft>
                <a:spcPts val="0"/>
              </a:spcAft>
              <a:buNone/>
            </a:pPr>
            <a:r>
              <a:rPr i="1" lang="en" sz="2400"/>
              <a:t>height</a:t>
            </a:r>
            <a:r>
              <a:rPr lang="en" sz="2400"/>
              <a:t>: "keyword" which gets set to the canvas height</a:t>
            </a:r>
            <a:endParaRPr sz="2400"/>
          </a:p>
          <a:p>
            <a:pPr indent="0" lvl="0" marL="0" rtl="0">
              <a:spcBef>
                <a:spcPts val="600"/>
              </a:spcBef>
              <a:spcAft>
                <a:spcPts val="0"/>
              </a:spcAft>
              <a:buNone/>
            </a:pPr>
            <a:r>
              <a:t/>
            </a:r>
            <a:endParaRPr sz="2400"/>
          </a:p>
          <a:p>
            <a:pPr indent="0" lvl="0" marL="0" rtl="0">
              <a:spcBef>
                <a:spcPts val="600"/>
              </a:spcBef>
              <a:spcAft>
                <a:spcPts val="0"/>
              </a:spcAft>
              <a:buNone/>
            </a:pPr>
            <a:r>
              <a:rPr lang="en" u="sng"/>
              <a:t>background(r,g,b);</a:t>
            </a:r>
            <a:endParaRPr u="sng"/>
          </a:p>
          <a:p>
            <a:pPr indent="0" lvl="0" marL="0" rtl="0">
              <a:spcBef>
                <a:spcPts val="600"/>
              </a:spcBef>
              <a:spcAft>
                <a:spcPts val="0"/>
              </a:spcAft>
              <a:buNone/>
            </a:pPr>
            <a:r>
              <a:rPr lang="en" sz="2400"/>
              <a:t>r = red value</a:t>
            </a:r>
            <a:endParaRPr sz="2400"/>
          </a:p>
          <a:p>
            <a:pPr indent="0" lvl="0" marL="0" rtl="0">
              <a:spcBef>
                <a:spcPts val="600"/>
              </a:spcBef>
              <a:spcAft>
                <a:spcPts val="0"/>
              </a:spcAft>
              <a:buNone/>
            </a:pPr>
            <a:r>
              <a:rPr lang="en" sz="2400"/>
              <a:t>g = green value</a:t>
            </a:r>
            <a:endParaRPr sz="2400"/>
          </a:p>
          <a:p>
            <a:pPr indent="0" lvl="0" marL="0" rtl="0">
              <a:spcBef>
                <a:spcPts val="600"/>
              </a:spcBef>
              <a:spcAft>
                <a:spcPts val="0"/>
              </a:spcAft>
              <a:buNone/>
            </a:pPr>
            <a:r>
              <a:rPr lang="en" sz="2400"/>
              <a:t>b = blue value</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 name="Shape 47"/>
        <p:cNvGrpSpPr/>
        <p:nvPr/>
      </p:nvGrpSpPr>
      <p:grpSpPr>
        <a:xfrm>
          <a:off x="0" y="0"/>
          <a:ext cx="0" cy="0"/>
          <a:chOff x="0" y="0"/>
          <a:chExt cx="0" cy="0"/>
        </a:xfrm>
      </p:grpSpPr>
      <p:pic>
        <p:nvPicPr>
          <p:cNvPr id="48" name="Shape 48"/>
          <p:cNvPicPr preferRelativeResize="0"/>
          <p:nvPr/>
        </p:nvPicPr>
        <p:blipFill>
          <a:blip r:embed="rId3">
            <a:alphaModFix/>
          </a:blip>
          <a:stretch>
            <a:fillRect/>
          </a:stretch>
        </p:blipFill>
        <p:spPr>
          <a:xfrm>
            <a:off x="312100" y="53338"/>
            <a:ext cx="2698700" cy="3459474"/>
          </a:xfrm>
          <a:prstGeom prst="rect">
            <a:avLst/>
          </a:prstGeom>
          <a:noFill/>
          <a:ln>
            <a:noFill/>
          </a:ln>
        </p:spPr>
      </p:pic>
      <p:pic>
        <p:nvPicPr>
          <p:cNvPr id="49" name="Shape 49"/>
          <p:cNvPicPr preferRelativeResize="0"/>
          <p:nvPr/>
        </p:nvPicPr>
        <p:blipFill>
          <a:blip r:embed="rId4">
            <a:alphaModFix/>
          </a:blip>
          <a:stretch>
            <a:fillRect/>
          </a:stretch>
        </p:blipFill>
        <p:spPr>
          <a:xfrm>
            <a:off x="5022700" y="137162"/>
            <a:ext cx="3706150" cy="3749050"/>
          </a:xfrm>
          <a:prstGeom prst="rect">
            <a:avLst/>
          </a:prstGeom>
          <a:noFill/>
          <a:ln>
            <a:noFill/>
          </a:ln>
        </p:spPr>
      </p:pic>
      <p:pic>
        <p:nvPicPr>
          <p:cNvPr id="50" name="Shape 50"/>
          <p:cNvPicPr preferRelativeResize="0"/>
          <p:nvPr/>
        </p:nvPicPr>
        <p:blipFill>
          <a:blip r:embed="rId5">
            <a:alphaModFix/>
          </a:blip>
          <a:stretch>
            <a:fillRect/>
          </a:stretch>
        </p:blipFill>
        <p:spPr>
          <a:xfrm>
            <a:off x="216900" y="3855725"/>
            <a:ext cx="2889100" cy="2877814"/>
          </a:xfrm>
          <a:prstGeom prst="rect">
            <a:avLst/>
          </a:prstGeom>
          <a:noFill/>
          <a:ln>
            <a:noFill/>
          </a:ln>
        </p:spPr>
      </p:pic>
      <p:pic>
        <p:nvPicPr>
          <p:cNvPr id="51" name="Shape 51"/>
          <p:cNvPicPr preferRelativeResize="0"/>
          <p:nvPr/>
        </p:nvPicPr>
        <p:blipFill>
          <a:blip r:embed="rId6">
            <a:alphaModFix/>
          </a:blip>
          <a:stretch>
            <a:fillRect/>
          </a:stretch>
        </p:blipFill>
        <p:spPr>
          <a:xfrm>
            <a:off x="4027550" y="3909424"/>
            <a:ext cx="4701294" cy="27704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Attributes of Shapes - Fill</a:t>
            </a:r>
            <a:endParaRPr/>
          </a:p>
        </p:txBody>
      </p:sp>
      <p:sp>
        <p:nvSpPr>
          <p:cNvPr id="282" name="Shape 282"/>
          <p:cNvSpPr txBox="1"/>
          <p:nvPr>
            <p:ph idx="1" type="body"/>
          </p:nvPr>
        </p:nvSpPr>
        <p:spPr>
          <a:xfrm>
            <a:off x="457200" y="1600200"/>
            <a:ext cx="4371000" cy="50076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u="sng"/>
              <a:t>fill(r,g,b);</a:t>
            </a:r>
            <a:endParaRPr u="sng"/>
          </a:p>
          <a:p>
            <a:pPr indent="0" lvl="0" marL="0" rtl="0">
              <a:spcBef>
                <a:spcPts val="600"/>
              </a:spcBef>
              <a:spcAft>
                <a:spcPts val="0"/>
              </a:spcAft>
              <a:buNone/>
            </a:pPr>
            <a:r>
              <a:rPr lang="en" sz="2400"/>
              <a:t>Set the fill color</a:t>
            </a:r>
            <a:endParaRPr sz="2400"/>
          </a:p>
          <a:p>
            <a:pPr indent="0" lvl="0" marL="0" rtl="0">
              <a:spcBef>
                <a:spcPts val="600"/>
              </a:spcBef>
              <a:spcAft>
                <a:spcPts val="0"/>
              </a:spcAft>
              <a:buNone/>
            </a:pPr>
            <a:r>
              <a:rPr lang="en" sz="2400"/>
              <a:t>r = red value</a:t>
            </a:r>
            <a:endParaRPr sz="2400"/>
          </a:p>
          <a:p>
            <a:pPr indent="0" lvl="0" marL="0" rtl="0">
              <a:spcBef>
                <a:spcPts val="600"/>
              </a:spcBef>
              <a:spcAft>
                <a:spcPts val="0"/>
              </a:spcAft>
              <a:buNone/>
            </a:pPr>
            <a:r>
              <a:rPr lang="en" sz="2400"/>
              <a:t>g = green value</a:t>
            </a:r>
            <a:endParaRPr sz="2400"/>
          </a:p>
          <a:p>
            <a:pPr indent="0" lvl="0" marL="0" rtl="0">
              <a:spcBef>
                <a:spcPts val="600"/>
              </a:spcBef>
              <a:spcAft>
                <a:spcPts val="0"/>
              </a:spcAft>
              <a:buNone/>
            </a:pPr>
            <a:r>
              <a:rPr lang="en" sz="2400"/>
              <a:t>b = blue value</a:t>
            </a:r>
            <a:endParaRPr sz="2400"/>
          </a:p>
          <a:p>
            <a:pPr indent="0" lvl="0" marL="0" rtl="0">
              <a:spcBef>
                <a:spcPts val="600"/>
              </a:spcBef>
              <a:spcAft>
                <a:spcPts val="0"/>
              </a:spcAft>
              <a:buNone/>
            </a:pPr>
            <a:r>
              <a:t/>
            </a:r>
            <a:endParaRPr sz="2400"/>
          </a:p>
          <a:p>
            <a:pPr indent="0" lvl="0" marL="0" rtl="0">
              <a:spcBef>
                <a:spcPts val="600"/>
              </a:spcBef>
              <a:spcAft>
                <a:spcPts val="0"/>
              </a:spcAft>
              <a:buNone/>
            </a:pPr>
            <a:r>
              <a:rPr lang="en" u="sng"/>
              <a:t>noFill();</a:t>
            </a:r>
            <a:endParaRPr u="sng"/>
          </a:p>
          <a:p>
            <a:pPr indent="0" lvl="0" marL="0" rtl="0">
              <a:spcBef>
                <a:spcPts val="600"/>
              </a:spcBef>
              <a:spcAft>
                <a:spcPts val="0"/>
              </a:spcAft>
              <a:buNone/>
            </a:pPr>
            <a:r>
              <a:rPr lang="en" sz="2400"/>
              <a:t>Removes fill</a:t>
            </a: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ctrTitle"/>
          </p:nvPr>
        </p:nvSpPr>
        <p:spPr>
          <a:xfrm>
            <a:off x="685800" y="2374351"/>
            <a:ext cx="7772400" cy="2109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WAIT – WHAT'S WITH ALL THOSE SYMBOLS?(;!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Syntax</a:t>
            </a:r>
            <a:endParaRPr/>
          </a:p>
        </p:txBody>
      </p:sp>
      <p:sp>
        <p:nvSpPr>
          <p:cNvPr id="293" name="Shape 293"/>
          <p:cNvSpPr txBox="1"/>
          <p:nvPr>
            <p:ph idx="1" type="body"/>
          </p:nvPr>
        </p:nvSpPr>
        <p:spPr>
          <a:xfrm>
            <a:off x="3139200" y="3048750"/>
            <a:ext cx="2865600" cy="7605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size(800, 600);</a:t>
            </a:r>
            <a:endParaRPr sz="2400"/>
          </a:p>
        </p:txBody>
      </p:sp>
      <p:sp>
        <p:nvSpPr>
          <p:cNvPr id="294" name="Shape 294"/>
          <p:cNvSpPr txBox="1"/>
          <p:nvPr/>
        </p:nvSpPr>
        <p:spPr>
          <a:xfrm>
            <a:off x="2520100" y="4591250"/>
            <a:ext cx="1664100" cy="49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function name</a:t>
            </a:r>
            <a:endParaRPr sz="1800"/>
          </a:p>
        </p:txBody>
      </p:sp>
      <p:cxnSp>
        <p:nvCxnSpPr>
          <p:cNvPr id="295" name="Shape 295"/>
          <p:cNvCxnSpPr/>
          <p:nvPr/>
        </p:nvCxnSpPr>
        <p:spPr>
          <a:xfrm rot="10800000">
            <a:off x="3591475" y="3869800"/>
            <a:ext cx="0" cy="660900"/>
          </a:xfrm>
          <a:prstGeom prst="straightConnector1">
            <a:avLst/>
          </a:prstGeom>
          <a:noFill/>
          <a:ln cap="flat" cmpd="sng" w="19050">
            <a:solidFill>
              <a:schemeClr val="dk2"/>
            </a:solidFill>
            <a:prstDash val="solid"/>
            <a:round/>
            <a:headEnd len="med" w="med" type="none"/>
            <a:tailEnd len="med" w="med" type="triangle"/>
          </a:ln>
        </p:spPr>
      </p:cxnSp>
      <p:sp>
        <p:nvSpPr>
          <p:cNvPr id="296" name="Shape 296"/>
          <p:cNvSpPr txBox="1"/>
          <p:nvPr/>
        </p:nvSpPr>
        <p:spPr>
          <a:xfrm>
            <a:off x="3591475" y="1846225"/>
            <a:ext cx="1664100" cy="49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parameters</a:t>
            </a:r>
            <a:endParaRPr sz="1800"/>
          </a:p>
        </p:txBody>
      </p:sp>
      <p:sp>
        <p:nvSpPr>
          <p:cNvPr id="297" name="Shape 297"/>
          <p:cNvSpPr txBox="1"/>
          <p:nvPr/>
        </p:nvSpPr>
        <p:spPr>
          <a:xfrm>
            <a:off x="5255575" y="1763725"/>
            <a:ext cx="1664100" cy="66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semicolon</a:t>
            </a:r>
            <a:endParaRPr sz="1800"/>
          </a:p>
        </p:txBody>
      </p:sp>
      <p:cxnSp>
        <p:nvCxnSpPr>
          <p:cNvPr id="298" name="Shape 298"/>
          <p:cNvCxnSpPr/>
          <p:nvPr/>
        </p:nvCxnSpPr>
        <p:spPr>
          <a:xfrm>
            <a:off x="5658975" y="2400450"/>
            <a:ext cx="0" cy="831300"/>
          </a:xfrm>
          <a:prstGeom prst="straightConnector1">
            <a:avLst/>
          </a:prstGeom>
          <a:noFill/>
          <a:ln cap="flat" cmpd="sng" w="19050">
            <a:solidFill>
              <a:schemeClr val="dk2"/>
            </a:solidFill>
            <a:prstDash val="solid"/>
            <a:round/>
            <a:headEnd len="med" w="med" type="none"/>
            <a:tailEnd len="med" w="med" type="triangle"/>
          </a:ln>
        </p:spPr>
      </p:cxnSp>
      <p:sp>
        <p:nvSpPr>
          <p:cNvPr id="299" name="Shape 299"/>
          <p:cNvSpPr txBox="1"/>
          <p:nvPr/>
        </p:nvSpPr>
        <p:spPr>
          <a:xfrm>
            <a:off x="4707850" y="4591250"/>
            <a:ext cx="1664100" cy="49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parentheses</a:t>
            </a:r>
            <a:endParaRPr sz="1800"/>
          </a:p>
        </p:txBody>
      </p:sp>
      <p:sp>
        <p:nvSpPr>
          <p:cNvPr id="300" name="Shape 300"/>
          <p:cNvSpPr/>
          <p:nvPr/>
        </p:nvSpPr>
        <p:spPr>
          <a:xfrm>
            <a:off x="4005975" y="3024200"/>
            <a:ext cx="1550625" cy="192775"/>
          </a:xfrm>
          <a:custGeom>
            <a:pathLst>
              <a:path extrusionOk="0" h="7711" w="62025">
                <a:moveTo>
                  <a:pt x="0" y="6610"/>
                </a:moveTo>
                <a:lnTo>
                  <a:pt x="0" y="0"/>
                </a:lnTo>
                <a:lnTo>
                  <a:pt x="61695" y="0"/>
                </a:lnTo>
                <a:lnTo>
                  <a:pt x="62025" y="7711"/>
                </a:lnTo>
              </a:path>
            </a:pathLst>
          </a:custGeom>
          <a:noFill/>
          <a:ln cap="flat" cmpd="sng" w="19050">
            <a:solidFill>
              <a:schemeClr val="dk2"/>
            </a:solidFill>
            <a:prstDash val="solid"/>
            <a:round/>
            <a:headEnd len="med" w="med" type="none"/>
            <a:tailEnd len="med" w="med" type="none"/>
          </a:ln>
        </p:spPr>
      </p:sp>
      <p:cxnSp>
        <p:nvCxnSpPr>
          <p:cNvPr id="301" name="Shape 301"/>
          <p:cNvCxnSpPr/>
          <p:nvPr/>
        </p:nvCxnSpPr>
        <p:spPr>
          <a:xfrm>
            <a:off x="4572000" y="2481988"/>
            <a:ext cx="0" cy="530400"/>
          </a:xfrm>
          <a:prstGeom prst="straightConnector1">
            <a:avLst/>
          </a:prstGeom>
          <a:noFill/>
          <a:ln cap="flat" cmpd="sng" w="19050">
            <a:solidFill>
              <a:schemeClr val="dk2"/>
            </a:solidFill>
            <a:prstDash val="solid"/>
            <a:round/>
            <a:headEnd len="med" w="med" type="none"/>
            <a:tailEnd len="med" w="med" type="none"/>
          </a:ln>
        </p:spPr>
      </p:cxnSp>
      <p:cxnSp>
        <p:nvCxnSpPr>
          <p:cNvPr id="302" name="Shape 302"/>
          <p:cNvCxnSpPr/>
          <p:nvPr/>
        </p:nvCxnSpPr>
        <p:spPr>
          <a:xfrm flipH="1" rot="10800000">
            <a:off x="5532550" y="3816550"/>
            <a:ext cx="14700" cy="716700"/>
          </a:xfrm>
          <a:prstGeom prst="straightConnector1">
            <a:avLst/>
          </a:prstGeom>
          <a:noFill/>
          <a:ln cap="flat" cmpd="sng" w="19050">
            <a:solidFill>
              <a:schemeClr val="dk2"/>
            </a:solidFill>
            <a:prstDash val="solid"/>
            <a:round/>
            <a:headEnd len="med" w="med" type="none"/>
            <a:tailEnd len="med" w="med" type="triangle"/>
          </a:ln>
        </p:spPr>
      </p:cxnSp>
      <p:cxnSp>
        <p:nvCxnSpPr>
          <p:cNvPr id="303" name="Shape 303"/>
          <p:cNvCxnSpPr/>
          <p:nvPr/>
        </p:nvCxnSpPr>
        <p:spPr>
          <a:xfrm rot="10800000">
            <a:off x="4138200" y="3772500"/>
            <a:ext cx="1418400" cy="760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idx="1" type="body"/>
          </p:nvPr>
        </p:nvSpPr>
        <p:spPr>
          <a:xfrm>
            <a:off x="457200" y="94515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6000"/>
              <a:t>ellipse(50, 50, 80, 80);</a:t>
            </a:r>
            <a:endParaRPr sz="6000"/>
          </a:p>
          <a:p>
            <a:pPr indent="0" lvl="0" marL="0" rtl="0">
              <a:spcBef>
                <a:spcPts val="600"/>
              </a:spcBef>
              <a:spcAft>
                <a:spcPts val="0"/>
              </a:spcAft>
              <a:buNone/>
            </a:pPr>
            <a:r>
              <a:t/>
            </a:r>
            <a:endParaRPr sz="6000"/>
          </a:p>
          <a:p>
            <a:pPr indent="0" lvl="0" marL="0" rtl="0">
              <a:spcBef>
                <a:spcPts val="600"/>
              </a:spcBef>
              <a:spcAft>
                <a:spcPts val="0"/>
              </a:spcAft>
              <a:buNone/>
            </a:pPr>
            <a:r>
              <a:rPr lang="en" sz="6000"/>
              <a:t>rect(30,30,50,50);</a:t>
            </a:r>
            <a:endParaRPr sz="6000"/>
          </a:p>
          <a:p>
            <a:pPr indent="0" lvl="0" marL="0" rtl="0">
              <a:spcBef>
                <a:spcPts val="600"/>
              </a:spcBef>
              <a:spcAft>
                <a:spcPts val="0"/>
              </a:spcAft>
              <a:buNone/>
            </a:pPr>
            <a:r>
              <a:t/>
            </a:r>
            <a:endParaRPr sz="6000"/>
          </a:p>
          <a:p>
            <a:pPr indent="0" lvl="0" marL="0" rtl="0">
              <a:spcBef>
                <a:spcPts val="600"/>
              </a:spcBef>
              <a:spcAft>
                <a:spcPts val="0"/>
              </a:spcAft>
              <a:buNone/>
            </a:pPr>
            <a:r>
              <a:rPr lang="en" sz="6000">
                <a:solidFill>
                  <a:schemeClr val="dk1"/>
                </a:solidFill>
              </a:rPr>
              <a:t>line(30,30,50,50);</a:t>
            </a:r>
            <a:endParaRPr sz="6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Shape 31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sp>
        <p:nvSpPr>
          <p:cNvPr id="314" name="Shape 314"/>
          <p:cNvSpPr txBox="1"/>
          <p:nvPr>
            <p:ph idx="1" type="body"/>
          </p:nvPr>
        </p:nvSpPr>
        <p:spPr>
          <a:xfrm>
            <a:off x="126000" y="1672925"/>
            <a:ext cx="88920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Clr>
                <a:schemeClr val="dk1"/>
              </a:buClr>
              <a:buSzPts val="1100"/>
              <a:buFont typeface="Arial"/>
              <a:buNone/>
            </a:pPr>
            <a:r>
              <a:rPr lang="en" sz="3600"/>
              <a:t>size(480, 120);</a:t>
            </a:r>
            <a:endParaRPr sz="3600"/>
          </a:p>
          <a:p>
            <a:pPr indent="0" lvl="0" marL="0" rtl="0">
              <a:spcBef>
                <a:spcPts val="600"/>
              </a:spcBef>
              <a:spcAft>
                <a:spcPts val="0"/>
              </a:spcAft>
              <a:buClr>
                <a:schemeClr val="dk1"/>
              </a:buClr>
              <a:buSzPts val="1100"/>
              <a:buFont typeface="Arial"/>
              <a:buNone/>
            </a:pPr>
            <a:r>
              <a:rPr lang="en" sz="3600"/>
              <a:t>quad(158, 55, 199, 14, 392, 66, 351, 107);</a:t>
            </a:r>
            <a:endParaRPr sz="3600"/>
          </a:p>
          <a:p>
            <a:pPr indent="0" lvl="0" marL="0" rtl="0">
              <a:spcBef>
                <a:spcPts val="600"/>
              </a:spcBef>
              <a:spcAft>
                <a:spcPts val="0"/>
              </a:spcAft>
              <a:buClr>
                <a:schemeClr val="dk1"/>
              </a:buClr>
              <a:buSzPts val="1100"/>
              <a:buFont typeface="Arial"/>
              <a:buNone/>
            </a:pPr>
            <a:r>
              <a:rPr lang="en" sz="3600"/>
              <a:t>triangle(347, 54, 392, 9, 392, 66);</a:t>
            </a:r>
            <a:endParaRPr sz="3600"/>
          </a:p>
          <a:p>
            <a:pPr indent="0" lvl="0" marL="0" rtl="0">
              <a:spcBef>
                <a:spcPts val="600"/>
              </a:spcBef>
              <a:spcAft>
                <a:spcPts val="0"/>
              </a:spcAft>
              <a:buClr>
                <a:schemeClr val="dk1"/>
              </a:buClr>
              <a:buSzPts val="1100"/>
              <a:buFont typeface="Arial"/>
              <a:buNone/>
            </a:pPr>
            <a:r>
              <a:rPr lang="en" sz="3600"/>
              <a:t>triangle(158, 55, 290, 91, 290, 112);</a:t>
            </a:r>
            <a:endParaRPr sz="3600"/>
          </a:p>
          <a:p>
            <a:pPr indent="0" lvl="0" marL="0" rtl="0">
              <a:spcBef>
                <a:spcPts val="600"/>
              </a:spcBef>
              <a:spcAft>
                <a:spcPts val="0"/>
              </a:spcAft>
              <a:buNone/>
            </a:pPr>
            <a:r>
              <a:t/>
            </a:r>
            <a:endParaRPr sz="3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sp>
        <p:nvSpPr>
          <p:cNvPr id="320" name="Shape 320"/>
          <p:cNvSpPr txBox="1"/>
          <p:nvPr>
            <p:ph idx="1" type="body"/>
          </p:nvPr>
        </p:nvSpPr>
        <p:spPr>
          <a:xfrm>
            <a:off x="126000" y="1672925"/>
            <a:ext cx="88920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Clr>
                <a:schemeClr val="dk1"/>
              </a:buClr>
              <a:buSzPts val="1100"/>
              <a:buFont typeface="Arial"/>
              <a:buNone/>
            </a:pPr>
            <a:r>
              <a:rPr lang="en" sz="2400"/>
              <a:t>size(480, 120);</a:t>
            </a:r>
            <a:endParaRPr sz="2400"/>
          </a:p>
          <a:p>
            <a:pPr indent="0" lvl="0" marL="0" rtl="0">
              <a:spcBef>
                <a:spcPts val="600"/>
              </a:spcBef>
              <a:spcAft>
                <a:spcPts val="0"/>
              </a:spcAft>
              <a:buClr>
                <a:schemeClr val="dk1"/>
              </a:buClr>
              <a:buSzPts val="1100"/>
              <a:buFont typeface="Arial"/>
              <a:buNone/>
            </a:pPr>
            <a:r>
              <a:rPr lang="en" sz="2400"/>
              <a:t>background(100,25,50);</a:t>
            </a:r>
            <a:endParaRPr sz="2400"/>
          </a:p>
          <a:p>
            <a:pPr indent="0" lvl="0" marL="0" rtl="0">
              <a:spcBef>
                <a:spcPts val="600"/>
              </a:spcBef>
              <a:spcAft>
                <a:spcPts val="0"/>
              </a:spcAft>
              <a:buClr>
                <a:schemeClr val="dk1"/>
              </a:buClr>
              <a:buSzPts val="1100"/>
              <a:buFont typeface="Arial"/>
              <a:buNone/>
            </a:pPr>
            <a:r>
              <a:rPr lang="en" sz="2400"/>
              <a:t>fill(100); // gray 0 to 255</a:t>
            </a:r>
            <a:endParaRPr sz="2400"/>
          </a:p>
          <a:p>
            <a:pPr indent="0" lvl="0" marL="0" rtl="0">
              <a:spcBef>
                <a:spcPts val="600"/>
              </a:spcBef>
              <a:spcAft>
                <a:spcPts val="0"/>
              </a:spcAft>
              <a:buClr>
                <a:schemeClr val="dk1"/>
              </a:buClr>
              <a:buSzPts val="1100"/>
              <a:buFont typeface="Arial"/>
              <a:buNone/>
            </a:pPr>
            <a:r>
              <a:rPr lang="en" sz="2400"/>
              <a:t>quad(158, 55, 199, 14, 392, 66, 351, 107);</a:t>
            </a:r>
            <a:endParaRPr sz="2400"/>
          </a:p>
          <a:p>
            <a:pPr indent="0" lvl="0" marL="0" rtl="0">
              <a:spcBef>
                <a:spcPts val="600"/>
              </a:spcBef>
              <a:spcAft>
                <a:spcPts val="0"/>
              </a:spcAft>
              <a:buClr>
                <a:schemeClr val="dk1"/>
              </a:buClr>
              <a:buSzPts val="1100"/>
              <a:buFont typeface="Arial"/>
              <a:buNone/>
            </a:pPr>
            <a:r>
              <a:rPr lang="en" sz="2400">
                <a:solidFill>
                  <a:srgbClr val="E06666"/>
                </a:solidFill>
              </a:rPr>
              <a:t>fill(255,0,0); //(RGB) 255 RED, 0 GREEN, 0 BLUE</a:t>
            </a:r>
            <a:endParaRPr sz="2400">
              <a:solidFill>
                <a:srgbClr val="E06666"/>
              </a:solidFill>
            </a:endParaRPr>
          </a:p>
          <a:p>
            <a:pPr indent="0" lvl="0" marL="0" rtl="0">
              <a:spcBef>
                <a:spcPts val="600"/>
              </a:spcBef>
              <a:spcAft>
                <a:spcPts val="0"/>
              </a:spcAft>
              <a:buClr>
                <a:schemeClr val="dk1"/>
              </a:buClr>
              <a:buSzPts val="1100"/>
              <a:buFont typeface="Arial"/>
              <a:buNone/>
            </a:pPr>
            <a:r>
              <a:rPr lang="en" sz="2400"/>
              <a:t>triangle(347, 54, 392, 9, 392, 66);</a:t>
            </a:r>
            <a:endParaRPr sz="2400"/>
          </a:p>
          <a:p>
            <a:pPr indent="0" lvl="0" marL="0" rtl="0">
              <a:spcBef>
                <a:spcPts val="600"/>
              </a:spcBef>
              <a:spcAft>
                <a:spcPts val="0"/>
              </a:spcAft>
              <a:buClr>
                <a:schemeClr val="dk1"/>
              </a:buClr>
              <a:buSzPts val="1100"/>
              <a:buFont typeface="Arial"/>
              <a:buNone/>
            </a:pPr>
            <a:r>
              <a:rPr lang="en" sz="2400">
                <a:solidFill>
                  <a:srgbClr val="6FA8DC"/>
                </a:solidFill>
              </a:rPr>
              <a:t>fill(0,0,255,50); //(RGBA) 0 RED, 0 GREEN, 255 BLUE, 50 ALPHA</a:t>
            </a:r>
            <a:endParaRPr sz="2400">
              <a:solidFill>
                <a:srgbClr val="6FA8DC"/>
              </a:solidFill>
            </a:endParaRPr>
          </a:p>
          <a:p>
            <a:pPr indent="0" lvl="0" marL="0" rtl="0">
              <a:spcBef>
                <a:spcPts val="600"/>
              </a:spcBef>
              <a:spcAft>
                <a:spcPts val="0"/>
              </a:spcAft>
              <a:buClr>
                <a:schemeClr val="dk1"/>
              </a:buClr>
              <a:buSzPts val="1100"/>
              <a:buFont typeface="Arial"/>
              <a:buNone/>
            </a:pPr>
            <a:r>
              <a:rPr lang="en" sz="2400"/>
              <a:t>triangle(158, 55, 290, 91, 290, 112);</a:t>
            </a:r>
            <a:endParaRPr sz="2400"/>
          </a:p>
          <a:p>
            <a:pPr indent="0" lvl="0" marL="0" rtl="0">
              <a:spcBef>
                <a:spcPts val="600"/>
              </a:spcBef>
              <a:spcAft>
                <a:spcPts val="0"/>
              </a:spcAft>
              <a:buNone/>
            </a:pPr>
            <a:r>
              <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p:nvPr/>
        </p:nvSpPr>
        <p:spPr>
          <a:xfrm>
            <a:off x="268500" y="457200"/>
            <a:ext cx="4412700" cy="1042800"/>
          </a:xfrm>
          <a:prstGeom prst="rect">
            <a:avLst/>
          </a:prstGeom>
          <a:solidFill>
            <a:srgbClr val="000000">
              <a:alpha val="688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6" name="Shape 32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rgbClr val="FFFFFF"/>
                </a:solidFill>
              </a:rPr>
              <a:t>Media Platforms</a:t>
            </a:r>
            <a:endParaRPr>
              <a:solidFill>
                <a:srgbClr val="FFFFFF"/>
              </a:solidFill>
            </a:endParaRPr>
          </a:p>
        </p:txBody>
      </p:sp>
      <p:sp>
        <p:nvSpPr>
          <p:cNvPr id="327" name="Shape 32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OpenProcessing Class - for assignment submissions, examples from class</a:t>
            </a:r>
            <a:endParaRPr/>
          </a:p>
          <a:p>
            <a:pPr indent="0" lvl="0" marL="0">
              <a:spcBef>
                <a:spcPts val="600"/>
              </a:spcBef>
              <a:spcAft>
                <a:spcPts val="0"/>
              </a:spcAft>
              <a:buNone/>
            </a:pPr>
            <a:r>
              <a:rPr lang="en" u="sng">
                <a:solidFill>
                  <a:schemeClr val="hlink"/>
                </a:solidFill>
                <a:hlinkClick r:id="rId3"/>
              </a:rPr>
              <a:t>openprocessing.org/class/56360/</a:t>
            </a:r>
            <a:endParaRPr/>
          </a:p>
          <a:p>
            <a:pPr indent="0" lvl="0" marL="0">
              <a:spcBef>
                <a:spcPts val="600"/>
              </a:spcBef>
              <a:spcAft>
                <a:spcPts val="0"/>
              </a:spcAft>
              <a:buNone/>
            </a:pPr>
            <a:r>
              <a:t/>
            </a:r>
            <a:endParaRPr/>
          </a:p>
          <a:p>
            <a:pPr indent="0" lvl="0" marL="0">
              <a:spcBef>
                <a:spcPts val="600"/>
              </a:spcBef>
              <a:spcAft>
                <a:spcPts val="0"/>
              </a:spcAft>
              <a:buNone/>
            </a:pPr>
            <a:r>
              <a:rPr lang="en"/>
              <a:t>Ryver Team - for communication, assignment descriptions, extra credit, etc.</a:t>
            </a:r>
            <a:endParaRPr/>
          </a:p>
          <a:p>
            <a:pPr indent="0" lvl="0" marL="0">
              <a:spcBef>
                <a:spcPts val="600"/>
              </a:spcBef>
              <a:spcAft>
                <a:spcPts val="0"/>
              </a:spcAft>
              <a:buNone/>
            </a:pPr>
            <a:r>
              <a:rPr lang="en" u="sng">
                <a:solidFill>
                  <a:schemeClr val="hlink"/>
                </a:solidFill>
                <a:hlinkClick r:id="rId4"/>
              </a:rPr>
              <a:t>hostosmdp.ryver.com</a:t>
            </a:r>
            <a:endParaRPr/>
          </a:p>
          <a:p>
            <a:pPr indent="0" lvl="0" marL="0">
              <a:spcBef>
                <a:spcPts val="6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sp>
        <p:nvSpPr>
          <p:cNvPr id="333" name="Shape 333"/>
          <p:cNvSpPr txBox="1"/>
          <p:nvPr>
            <p:ph idx="1" type="body"/>
          </p:nvPr>
        </p:nvSpPr>
        <p:spPr>
          <a:xfrm>
            <a:off x="457200" y="170715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void setup() {</a:t>
            </a:r>
            <a:endParaRPr/>
          </a:p>
          <a:p>
            <a:pPr indent="0" lvl="0" marL="0" rtl="0">
              <a:spcBef>
                <a:spcPts val="600"/>
              </a:spcBef>
              <a:spcAft>
                <a:spcPts val="0"/>
              </a:spcAft>
              <a:buClr>
                <a:schemeClr val="dk1"/>
              </a:buClr>
              <a:buSzPts val="1100"/>
              <a:buFont typeface="Arial"/>
              <a:buNone/>
            </a:pPr>
            <a:r>
              <a:rPr lang="en"/>
              <a:t>our code goes here;</a:t>
            </a:r>
            <a:endParaRPr/>
          </a:p>
          <a:p>
            <a:pPr indent="0" lvl="0" marL="0" rtl="0">
              <a:spcBef>
                <a:spcPts val="600"/>
              </a:spcBef>
              <a:spcAft>
                <a:spcPts val="0"/>
              </a:spcAft>
              <a:buNone/>
            </a:pPr>
            <a:r>
              <a:rPr lang="en"/>
              <a:t>//we comment here</a:t>
            </a:r>
            <a:endParaRPr/>
          </a:p>
          <a:p>
            <a:pPr indent="0" lvl="0" marL="0" rtl="0">
              <a:spcBef>
                <a:spcPts val="600"/>
              </a:spcBef>
              <a:spcAft>
                <a:spcPts val="0"/>
              </a:spcAft>
              <a:buClr>
                <a:schemeClr val="dk1"/>
              </a:buClr>
              <a:buSzPts val="1100"/>
              <a:buFont typeface="Arial"/>
              <a:buNone/>
            </a:pPr>
            <a:r>
              <a:rPr lang="en"/>
              <a:t>}</a:t>
            </a:r>
            <a:endParaRPr/>
          </a:p>
          <a:p>
            <a:pPr indent="0" lvl="0" marL="0" rtl="0">
              <a:spcBef>
                <a:spcPts val="600"/>
              </a:spcBef>
              <a:spcAft>
                <a:spcPts val="0"/>
              </a:spcAft>
              <a:buNone/>
            </a:pPr>
            <a:r>
              <a:t/>
            </a:r>
            <a:endParaRPr/>
          </a:p>
          <a:p>
            <a:pPr indent="0" lvl="0" marL="0" rtl="0">
              <a:spcBef>
                <a:spcPts val="600"/>
              </a:spcBef>
              <a:spcAft>
                <a:spcPts val="0"/>
              </a:spcAft>
              <a:buNone/>
            </a:pPr>
            <a:r>
              <a:rPr lang="en"/>
              <a:t>void draw() {</a:t>
            </a:r>
            <a:endParaRPr/>
          </a:p>
          <a:p>
            <a:pPr indent="0" lvl="0" marL="0" rtl="0">
              <a:spcBef>
                <a:spcPts val="600"/>
              </a:spcBef>
              <a:spcAft>
                <a:spcPts val="0"/>
              </a:spcAft>
              <a:buClr>
                <a:schemeClr val="dk1"/>
              </a:buClr>
              <a:buSzPts val="1100"/>
              <a:buFont typeface="Arial"/>
              <a:buNone/>
            </a:pPr>
            <a:r>
              <a:rPr lang="en">
                <a:solidFill>
                  <a:schemeClr val="dk1"/>
                </a:solidFill>
              </a:rPr>
              <a:t>our code goes here;</a:t>
            </a:r>
            <a:endParaRPr>
              <a:solidFill>
                <a:schemeClr val="dk1"/>
              </a:solidFill>
            </a:endParaRPr>
          </a:p>
          <a:p>
            <a:pPr indent="0" lvl="0" marL="0" rtl="0">
              <a:spcBef>
                <a:spcPts val="600"/>
              </a:spcBef>
              <a:spcAft>
                <a:spcPts val="0"/>
              </a:spcAft>
              <a:buClr>
                <a:schemeClr val="dk1"/>
              </a:buClr>
              <a:buSzPts val="1100"/>
              <a:buFont typeface="Arial"/>
              <a:buNone/>
            </a:pPr>
            <a:r>
              <a:rPr lang="en">
                <a:solidFill>
                  <a:schemeClr val="dk1"/>
                </a:solidFill>
              </a:rPr>
              <a:t>//we comment here</a:t>
            </a:r>
            <a:endParaRPr/>
          </a:p>
          <a:p>
            <a:pPr indent="0" lvl="0" marL="0" rtl="0">
              <a:spcBef>
                <a:spcPts val="600"/>
              </a:spcBef>
              <a:spcAft>
                <a:spcPts val="0"/>
              </a:spcAft>
              <a:buNone/>
            </a:pPr>
            <a:r>
              <a:rPr lang="en"/>
              <a:t>}</a:t>
            </a:r>
            <a:endParaRPr/>
          </a:p>
        </p:txBody>
      </p:sp>
      <p:cxnSp>
        <p:nvCxnSpPr>
          <p:cNvPr id="334" name="Shape 334"/>
          <p:cNvCxnSpPr/>
          <p:nvPr/>
        </p:nvCxnSpPr>
        <p:spPr>
          <a:xfrm>
            <a:off x="5150500" y="1629750"/>
            <a:ext cx="0" cy="1455600"/>
          </a:xfrm>
          <a:prstGeom prst="straightConnector1">
            <a:avLst/>
          </a:prstGeom>
          <a:noFill/>
          <a:ln cap="flat" cmpd="sng" w="114300">
            <a:solidFill>
              <a:srgbClr val="000000"/>
            </a:solidFill>
            <a:prstDash val="solid"/>
            <a:round/>
            <a:headEnd len="med" w="med" type="none"/>
            <a:tailEnd len="med" w="med" type="triangle"/>
          </a:ln>
        </p:spPr>
      </p:cxnSp>
      <p:cxnSp>
        <p:nvCxnSpPr>
          <p:cNvPr id="335" name="Shape 335"/>
          <p:cNvCxnSpPr/>
          <p:nvPr/>
        </p:nvCxnSpPr>
        <p:spPr>
          <a:xfrm>
            <a:off x="4850375" y="3113325"/>
            <a:ext cx="559800" cy="0"/>
          </a:xfrm>
          <a:prstGeom prst="straightConnector1">
            <a:avLst/>
          </a:prstGeom>
          <a:noFill/>
          <a:ln cap="flat" cmpd="sng" w="114300">
            <a:solidFill>
              <a:srgbClr val="000000"/>
            </a:solidFill>
            <a:prstDash val="solid"/>
            <a:round/>
            <a:headEnd len="med" w="med" type="none"/>
            <a:tailEnd len="med" w="med" type="none"/>
          </a:ln>
        </p:spPr>
      </p:cxnSp>
      <p:sp>
        <p:nvSpPr>
          <p:cNvPr id="336" name="Shape 336"/>
          <p:cNvSpPr txBox="1"/>
          <p:nvPr>
            <p:ph idx="1" type="body"/>
          </p:nvPr>
        </p:nvSpPr>
        <p:spPr>
          <a:xfrm>
            <a:off x="457200" y="274650"/>
            <a:ext cx="8229600" cy="11430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declaration;</a:t>
            </a:r>
            <a:endParaRPr/>
          </a:p>
        </p:txBody>
      </p:sp>
      <p:sp>
        <p:nvSpPr>
          <p:cNvPr id="337" name="Shape 337"/>
          <p:cNvSpPr txBox="1"/>
          <p:nvPr>
            <p:ph idx="1" type="body"/>
          </p:nvPr>
        </p:nvSpPr>
        <p:spPr>
          <a:xfrm>
            <a:off x="6012050" y="274650"/>
            <a:ext cx="2357400" cy="64002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solidFill>
                  <a:schemeClr val="dk1"/>
                </a:solidFill>
              </a:rPr>
              <a:t>ONCE</a:t>
            </a:r>
            <a:endParaRPr b="1"/>
          </a:p>
          <a:p>
            <a:pPr indent="0" lvl="0" marL="0" rtl="0">
              <a:spcBef>
                <a:spcPts val="600"/>
              </a:spcBef>
              <a:spcAft>
                <a:spcPts val="0"/>
              </a:spcAft>
              <a:buNone/>
            </a:pPr>
            <a:r>
              <a:t/>
            </a:r>
            <a:endParaRPr b="1"/>
          </a:p>
          <a:p>
            <a:pPr indent="0" lvl="0" marL="0" rtl="0">
              <a:spcBef>
                <a:spcPts val="600"/>
              </a:spcBef>
              <a:spcAft>
                <a:spcPts val="0"/>
              </a:spcAft>
              <a:buNone/>
            </a:pPr>
            <a:r>
              <a:t/>
            </a:r>
            <a:endParaRPr b="1"/>
          </a:p>
          <a:p>
            <a:pPr indent="0" lvl="0" marL="0" rtl="0">
              <a:spcBef>
                <a:spcPts val="600"/>
              </a:spcBef>
              <a:spcAft>
                <a:spcPts val="0"/>
              </a:spcAft>
              <a:buNone/>
            </a:pPr>
            <a:r>
              <a:rPr b="1" lang="en"/>
              <a:t>ONCE</a:t>
            </a:r>
            <a:endParaRPr b="1"/>
          </a:p>
          <a:p>
            <a:pPr indent="0" lvl="0" marL="0" rtl="0">
              <a:spcBef>
                <a:spcPts val="600"/>
              </a:spcBef>
              <a:spcAft>
                <a:spcPts val="0"/>
              </a:spcAft>
              <a:buNone/>
            </a:pPr>
            <a:r>
              <a:t/>
            </a:r>
            <a:endParaRPr b="1"/>
          </a:p>
          <a:p>
            <a:pPr indent="0" lvl="0" marL="0" rtl="0">
              <a:spcBef>
                <a:spcPts val="600"/>
              </a:spcBef>
              <a:spcAft>
                <a:spcPts val="0"/>
              </a:spcAft>
              <a:buNone/>
            </a:pPr>
            <a:r>
              <a:t/>
            </a:r>
            <a:endParaRPr b="1"/>
          </a:p>
          <a:p>
            <a:pPr indent="0" lvl="0" marL="0" rtl="0">
              <a:spcBef>
                <a:spcPts val="600"/>
              </a:spcBef>
              <a:spcAft>
                <a:spcPts val="0"/>
              </a:spcAft>
              <a:buNone/>
            </a:pPr>
            <a:r>
              <a:t/>
            </a:r>
            <a:endParaRPr b="1"/>
          </a:p>
          <a:p>
            <a:pPr indent="0" lvl="0" marL="0" rtl="0">
              <a:spcBef>
                <a:spcPts val="600"/>
              </a:spcBef>
              <a:spcAft>
                <a:spcPts val="0"/>
              </a:spcAft>
              <a:buNone/>
            </a:pPr>
            <a:r>
              <a:t/>
            </a:r>
            <a:endParaRPr b="1"/>
          </a:p>
          <a:p>
            <a:pPr indent="0" lvl="0" marL="0" rtl="0">
              <a:spcBef>
                <a:spcPts val="600"/>
              </a:spcBef>
              <a:spcAft>
                <a:spcPts val="0"/>
              </a:spcAft>
              <a:buNone/>
            </a:pPr>
            <a:r>
              <a:rPr b="1" lang="en"/>
              <a:t>LOOP</a:t>
            </a:r>
            <a:endParaRPr b="1"/>
          </a:p>
        </p:txBody>
      </p:sp>
      <p:sp>
        <p:nvSpPr>
          <p:cNvPr id="338" name="Shape 338"/>
          <p:cNvSpPr/>
          <p:nvPr/>
        </p:nvSpPr>
        <p:spPr>
          <a:xfrm>
            <a:off x="4930175" y="4203300"/>
            <a:ext cx="758400" cy="1327500"/>
          </a:xfrm>
          <a:prstGeom prst="uturnArrow">
            <a:avLst>
              <a:gd fmla="val 25000" name="adj1"/>
              <a:gd fmla="val 25000" name="adj2"/>
              <a:gd fmla="val 25000" name="adj3"/>
              <a:gd fmla="val 43750" name="adj4"/>
              <a:gd fmla="val 75000" name="adj5"/>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9" name="Shape 339"/>
          <p:cNvSpPr/>
          <p:nvPr/>
        </p:nvSpPr>
        <p:spPr>
          <a:xfrm rot="10800000">
            <a:off x="4885579" y="5301704"/>
            <a:ext cx="758400" cy="1327500"/>
          </a:xfrm>
          <a:prstGeom prst="uturnArrow">
            <a:avLst>
              <a:gd fmla="val 25000" name="adj1"/>
              <a:gd fmla="val 25000" name="adj2"/>
              <a:gd fmla="val 25000" name="adj3"/>
              <a:gd fmla="val 43750" name="adj4"/>
              <a:gd fmla="val 75000" name="adj5"/>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Shape 344"/>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How do I submit my homework?</a:t>
            </a:r>
            <a:endParaRPr/>
          </a:p>
        </p:txBody>
      </p:sp>
      <p:sp>
        <p:nvSpPr>
          <p:cNvPr id="345" name="Shape 345"/>
          <p:cNvSpPr txBox="1"/>
          <p:nvPr>
            <p:ph idx="1" type="subTitle"/>
          </p:nvPr>
        </p:nvSpPr>
        <p:spPr>
          <a:xfrm>
            <a:off x="685800" y="3786738"/>
            <a:ext cx="7772400" cy="104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pic>
        <p:nvPicPr>
          <p:cNvPr descr="screenshot.375.jpg" id="350" name="Shape 350"/>
          <p:cNvPicPr preferRelativeResize="0"/>
          <p:nvPr/>
        </p:nvPicPr>
        <p:blipFill>
          <a:blip r:embed="rId3">
            <a:alphaModFix/>
          </a:blip>
          <a:stretch>
            <a:fillRect/>
          </a:stretch>
        </p:blipFill>
        <p:spPr>
          <a:xfrm>
            <a:off x="0" y="784845"/>
            <a:ext cx="9144000" cy="6073160"/>
          </a:xfrm>
          <a:prstGeom prst="rect">
            <a:avLst/>
          </a:prstGeom>
          <a:noFill/>
          <a:ln>
            <a:noFill/>
          </a:ln>
        </p:spPr>
      </p:pic>
      <p:sp>
        <p:nvSpPr>
          <p:cNvPr id="351" name="Shape 351"/>
          <p:cNvSpPr/>
          <p:nvPr/>
        </p:nvSpPr>
        <p:spPr>
          <a:xfrm>
            <a:off x="275475" y="331400"/>
            <a:ext cx="6466500" cy="1245900"/>
          </a:xfrm>
          <a:prstGeom prst="rect">
            <a:avLst/>
          </a:prstGeom>
          <a:solidFill>
            <a:srgbClr val="000000">
              <a:alpha val="688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2" name="Shape 352"/>
          <p:cNvSpPr txBox="1"/>
          <p:nvPr>
            <p:ph type="title"/>
          </p:nvPr>
        </p:nvSpPr>
        <p:spPr>
          <a:xfrm>
            <a:off x="457200" y="4341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rgbClr val="FFFFFF"/>
                </a:solidFill>
              </a:rPr>
              <a:t>Select “Create a Sketch” on openProcessing</a:t>
            </a:r>
            <a:endParaRPr>
              <a:solidFill>
                <a:srgbClr val="FFFFFF"/>
              </a:solidFill>
            </a:endParaRPr>
          </a:p>
        </p:txBody>
      </p:sp>
      <p:sp>
        <p:nvSpPr>
          <p:cNvPr id="353" name="Shape 353"/>
          <p:cNvSpPr/>
          <p:nvPr/>
        </p:nvSpPr>
        <p:spPr>
          <a:xfrm>
            <a:off x="3835775" y="4134325"/>
            <a:ext cx="1801800" cy="653700"/>
          </a:xfrm>
          <a:prstGeom prst="ellipse">
            <a:avLst/>
          </a:prstGeom>
          <a:noFill/>
          <a:ln cap="flat" cmpd="sng" w="1143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pic>
        <p:nvPicPr>
          <p:cNvPr id="56" name="Shape 56"/>
          <p:cNvPicPr preferRelativeResize="0"/>
          <p:nvPr/>
        </p:nvPicPr>
        <p:blipFill>
          <a:blip r:embed="rId3">
            <a:alphaModFix/>
          </a:blip>
          <a:stretch>
            <a:fillRect/>
          </a:stretch>
        </p:blipFill>
        <p:spPr>
          <a:xfrm>
            <a:off x="4351025" y="503313"/>
            <a:ext cx="4533925" cy="2236725"/>
          </a:xfrm>
          <a:prstGeom prst="rect">
            <a:avLst/>
          </a:prstGeom>
          <a:noFill/>
          <a:ln>
            <a:noFill/>
          </a:ln>
        </p:spPr>
      </p:pic>
      <p:pic>
        <p:nvPicPr>
          <p:cNvPr id="57" name="Shape 57"/>
          <p:cNvPicPr preferRelativeResize="0"/>
          <p:nvPr/>
        </p:nvPicPr>
        <p:blipFill>
          <a:blip r:embed="rId4">
            <a:alphaModFix/>
          </a:blip>
          <a:stretch>
            <a:fillRect/>
          </a:stretch>
        </p:blipFill>
        <p:spPr>
          <a:xfrm>
            <a:off x="182875" y="383025"/>
            <a:ext cx="4003718" cy="2477300"/>
          </a:xfrm>
          <a:prstGeom prst="rect">
            <a:avLst/>
          </a:prstGeom>
          <a:noFill/>
          <a:ln>
            <a:noFill/>
          </a:ln>
        </p:spPr>
      </p:pic>
      <p:pic>
        <p:nvPicPr>
          <p:cNvPr id="58" name="Shape 58"/>
          <p:cNvPicPr preferRelativeResize="0"/>
          <p:nvPr/>
        </p:nvPicPr>
        <p:blipFill>
          <a:blip r:embed="rId5">
            <a:alphaModFix/>
          </a:blip>
          <a:stretch>
            <a:fillRect/>
          </a:stretch>
        </p:blipFill>
        <p:spPr>
          <a:xfrm>
            <a:off x="1691525" y="3182325"/>
            <a:ext cx="5217800" cy="3294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t/>
            </a:r>
            <a:endParaRPr/>
          </a:p>
        </p:txBody>
      </p:sp>
      <p:pic>
        <p:nvPicPr>
          <p:cNvPr id="359" name="Shape 359"/>
          <p:cNvPicPr preferRelativeResize="0"/>
          <p:nvPr/>
        </p:nvPicPr>
        <p:blipFill>
          <a:blip r:embed="rId3">
            <a:alphaModFix/>
          </a:blip>
          <a:stretch>
            <a:fillRect/>
          </a:stretch>
        </p:blipFill>
        <p:spPr>
          <a:xfrm>
            <a:off x="0" y="1600208"/>
            <a:ext cx="9144000" cy="5274184"/>
          </a:xfrm>
          <a:prstGeom prst="rect">
            <a:avLst/>
          </a:prstGeom>
          <a:noFill/>
          <a:ln>
            <a:noFill/>
          </a:ln>
        </p:spPr>
      </p:pic>
      <p:sp>
        <p:nvSpPr>
          <p:cNvPr id="360" name="Shape 360"/>
          <p:cNvSpPr/>
          <p:nvPr/>
        </p:nvSpPr>
        <p:spPr>
          <a:xfrm>
            <a:off x="7773350" y="2373200"/>
            <a:ext cx="1259400" cy="653700"/>
          </a:xfrm>
          <a:prstGeom prst="ellipse">
            <a:avLst/>
          </a:prstGeom>
          <a:noFill/>
          <a:ln cap="flat" cmpd="sng" w="1143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1" name="Shape 361"/>
          <p:cNvSpPr/>
          <p:nvPr/>
        </p:nvSpPr>
        <p:spPr>
          <a:xfrm>
            <a:off x="333450" y="229900"/>
            <a:ext cx="6466500" cy="1245900"/>
          </a:xfrm>
          <a:prstGeom prst="rect">
            <a:avLst/>
          </a:prstGeom>
          <a:solidFill>
            <a:srgbClr val="000000">
              <a:alpha val="688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2" name="Shape 362"/>
          <p:cNvSpPr txBox="1"/>
          <p:nvPr>
            <p:ph type="title"/>
          </p:nvPr>
        </p:nvSpPr>
        <p:spPr>
          <a:xfrm>
            <a:off x="515175" y="332650"/>
            <a:ext cx="62847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FFFFFF"/>
                </a:solidFill>
              </a:rPr>
              <a:t>On the right side, select “Processing.js”</a:t>
            </a:r>
            <a:endParaRPr>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idx="1" type="body"/>
          </p:nvPr>
        </p:nvSpPr>
        <p:spPr>
          <a:xfrm>
            <a:off x="915984" y="779343"/>
            <a:ext cx="7415100" cy="44760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t/>
            </a:r>
            <a:endParaRPr/>
          </a:p>
        </p:txBody>
      </p:sp>
      <p:pic>
        <p:nvPicPr>
          <p:cNvPr id="368" name="Shape 368"/>
          <p:cNvPicPr preferRelativeResize="0"/>
          <p:nvPr/>
        </p:nvPicPr>
        <p:blipFill>
          <a:blip r:embed="rId3">
            <a:alphaModFix/>
          </a:blip>
          <a:stretch>
            <a:fillRect/>
          </a:stretch>
        </p:blipFill>
        <p:spPr>
          <a:xfrm>
            <a:off x="504042" y="619790"/>
            <a:ext cx="8238833" cy="3614647"/>
          </a:xfrm>
          <a:prstGeom prst="rect">
            <a:avLst/>
          </a:prstGeom>
          <a:noFill/>
          <a:ln>
            <a:noFill/>
          </a:ln>
        </p:spPr>
      </p:pic>
      <p:sp>
        <p:nvSpPr>
          <p:cNvPr id="369" name="Shape 369"/>
          <p:cNvSpPr/>
          <p:nvPr/>
        </p:nvSpPr>
        <p:spPr>
          <a:xfrm>
            <a:off x="283700" y="434075"/>
            <a:ext cx="6778500" cy="4476000"/>
          </a:xfrm>
          <a:prstGeom prst="ellipse">
            <a:avLst/>
          </a:prstGeom>
          <a:noFill/>
          <a:ln cap="flat" cmpd="sng" w="1143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0" name="Shape 370"/>
          <p:cNvSpPr/>
          <p:nvPr/>
        </p:nvSpPr>
        <p:spPr>
          <a:xfrm>
            <a:off x="2406800" y="5434875"/>
            <a:ext cx="6466500" cy="1245900"/>
          </a:xfrm>
          <a:prstGeom prst="rect">
            <a:avLst/>
          </a:prstGeom>
          <a:solidFill>
            <a:srgbClr val="000000">
              <a:alpha val="688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1" name="Shape 371"/>
          <p:cNvSpPr txBox="1"/>
          <p:nvPr>
            <p:ph type="title"/>
          </p:nvPr>
        </p:nvSpPr>
        <p:spPr>
          <a:xfrm>
            <a:off x="2588525" y="5537625"/>
            <a:ext cx="62847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FFFFFF"/>
                </a:solidFill>
              </a:rPr>
              <a:t>Paste the body of your code into the window</a:t>
            </a:r>
            <a:endParaRPr>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Shape 37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sp>
        <p:nvSpPr>
          <p:cNvPr id="377" name="Shape 37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t/>
            </a:r>
            <a:endParaRPr/>
          </a:p>
        </p:txBody>
      </p:sp>
      <p:sp>
        <p:nvSpPr>
          <p:cNvPr id="378" name="Shape 378"/>
          <p:cNvSpPr txBox="1"/>
          <p:nvPr>
            <p:ph idx="1" type="body"/>
          </p:nvPr>
        </p:nvSpPr>
        <p:spPr>
          <a:xfrm>
            <a:off x="915984" y="779343"/>
            <a:ext cx="7415100" cy="44760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t/>
            </a:r>
            <a:endParaRPr/>
          </a:p>
        </p:txBody>
      </p:sp>
      <p:pic>
        <p:nvPicPr>
          <p:cNvPr id="379" name="Shape 379"/>
          <p:cNvPicPr preferRelativeResize="0"/>
          <p:nvPr/>
        </p:nvPicPr>
        <p:blipFill>
          <a:blip r:embed="rId3">
            <a:alphaModFix/>
          </a:blip>
          <a:stretch>
            <a:fillRect/>
          </a:stretch>
        </p:blipFill>
        <p:spPr>
          <a:xfrm>
            <a:off x="504042" y="619790"/>
            <a:ext cx="8238833" cy="3614647"/>
          </a:xfrm>
          <a:prstGeom prst="rect">
            <a:avLst/>
          </a:prstGeom>
          <a:noFill/>
          <a:ln>
            <a:noFill/>
          </a:ln>
        </p:spPr>
      </p:pic>
      <p:sp>
        <p:nvSpPr>
          <p:cNvPr id="380" name="Shape 380"/>
          <p:cNvSpPr/>
          <p:nvPr/>
        </p:nvSpPr>
        <p:spPr>
          <a:xfrm>
            <a:off x="2406800" y="4913075"/>
            <a:ext cx="6466500" cy="1767600"/>
          </a:xfrm>
          <a:prstGeom prst="rect">
            <a:avLst/>
          </a:prstGeom>
          <a:solidFill>
            <a:srgbClr val="000000">
              <a:alpha val="688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1" name="Shape 381"/>
          <p:cNvSpPr txBox="1"/>
          <p:nvPr>
            <p:ph type="title"/>
          </p:nvPr>
        </p:nvSpPr>
        <p:spPr>
          <a:xfrm>
            <a:off x="2588525" y="5537625"/>
            <a:ext cx="62847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FFFFFF"/>
                </a:solidFill>
              </a:rPr>
              <a:t>Test your sketch with the play button to make sure it works</a:t>
            </a:r>
            <a:endParaRPr>
              <a:solidFill>
                <a:srgbClr val="FFFFFF"/>
              </a:solidFill>
            </a:endParaRPr>
          </a:p>
        </p:txBody>
      </p:sp>
      <p:sp>
        <p:nvSpPr>
          <p:cNvPr id="382" name="Shape 382"/>
          <p:cNvSpPr/>
          <p:nvPr/>
        </p:nvSpPr>
        <p:spPr>
          <a:xfrm>
            <a:off x="4103200" y="519300"/>
            <a:ext cx="710400" cy="653700"/>
          </a:xfrm>
          <a:prstGeom prst="ellipse">
            <a:avLst/>
          </a:prstGeom>
          <a:noFill/>
          <a:ln cap="flat" cmpd="sng" w="1143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Shape 38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388" name="Shape 38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sp>
        <p:nvSpPr>
          <p:cNvPr id="389" name="Shape 389"/>
          <p:cNvSpPr txBox="1"/>
          <p:nvPr>
            <p:ph idx="1" type="body"/>
          </p:nvPr>
        </p:nvSpPr>
        <p:spPr>
          <a:xfrm>
            <a:off x="915984" y="779343"/>
            <a:ext cx="7415100" cy="44760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t/>
            </a:r>
            <a:endParaRPr/>
          </a:p>
        </p:txBody>
      </p:sp>
      <p:pic>
        <p:nvPicPr>
          <p:cNvPr id="390" name="Shape 390"/>
          <p:cNvPicPr preferRelativeResize="0"/>
          <p:nvPr/>
        </p:nvPicPr>
        <p:blipFill>
          <a:blip r:embed="rId3">
            <a:alphaModFix/>
          </a:blip>
          <a:stretch>
            <a:fillRect/>
          </a:stretch>
        </p:blipFill>
        <p:spPr>
          <a:xfrm>
            <a:off x="504042" y="619790"/>
            <a:ext cx="8238833" cy="3614647"/>
          </a:xfrm>
          <a:prstGeom prst="rect">
            <a:avLst/>
          </a:prstGeom>
          <a:noFill/>
          <a:ln>
            <a:noFill/>
          </a:ln>
        </p:spPr>
      </p:pic>
      <p:sp>
        <p:nvSpPr>
          <p:cNvPr id="391" name="Shape 391"/>
          <p:cNvSpPr/>
          <p:nvPr/>
        </p:nvSpPr>
        <p:spPr>
          <a:xfrm>
            <a:off x="2406800" y="5434875"/>
            <a:ext cx="6466500" cy="1245900"/>
          </a:xfrm>
          <a:prstGeom prst="rect">
            <a:avLst/>
          </a:prstGeom>
          <a:solidFill>
            <a:srgbClr val="000000">
              <a:alpha val="688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2" name="Shape 392"/>
          <p:cNvSpPr txBox="1"/>
          <p:nvPr>
            <p:ph type="title"/>
          </p:nvPr>
        </p:nvSpPr>
        <p:spPr>
          <a:xfrm>
            <a:off x="2588525" y="5537625"/>
            <a:ext cx="62847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FFFFFF"/>
                </a:solidFill>
              </a:rPr>
              <a:t>Save your sketch and don’t forget the assignment title!</a:t>
            </a:r>
            <a:endParaRPr>
              <a:solidFill>
                <a:srgbClr val="FFFFFF"/>
              </a:solidFill>
            </a:endParaRPr>
          </a:p>
        </p:txBody>
      </p:sp>
      <p:sp>
        <p:nvSpPr>
          <p:cNvPr id="393" name="Shape 393"/>
          <p:cNvSpPr/>
          <p:nvPr/>
        </p:nvSpPr>
        <p:spPr>
          <a:xfrm>
            <a:off x="7787825" y="459325"/>
            <a:ext cx="1259400" cy="653700"/>
          </a:xfrm>
          <a:prstGeom prst="ellipse">
            <a:avLst/>
          </a:prstGeom>
          <a:noFill/>
          <a:ln cap="flat" cmpd="sng" w="1143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pic>
        <p:nvPicPr>
          <p:cNvPr id="398" name="Shape 398"/>
          <p:cNvPicPr preferRelativeResize="0"/>
          <p:nvPr/>
        </p:nvPicPr>
        <p:blipFill>
          <a:blip r:embed="rId3">
            <a:alphaModFix/>
          </a:blip>
          <a:stretch>
            <a:fillRect/>
          </a:stretch>
        </p:blipFill>
        <p:spPr>
          <a:xfrm>
            <a:off x="842900" y="1854650"/>
            <a:ext cx="8071624" cy="4578674"/>
          </a:xfrm>
          <a:prstGeom prst="rect">
            <a:avLst/>
          </a:prstGeom>
          <a:noFill/>
          <a:ln>
            <a:noFill/>
          </a:ln>
        </p:spPr>
      </p:pic>
      <p:sp>
        <p:nvSpPr>
          <p:cNvPr id="399" name="Shape 399"/>
          <p:cNvSpPr/>
          <p:nvPr/>
        </p:nvSpPr>
        <p:spPr>
          <a:xfrm>
            <a:off x="4441400" y="5992400"/>
            <a:ext cx="1259400" cy="653700"/>
          </a:xfrm>
          <a:prstGeom prst="ellipse">
            <a:avLst/>
          </a:prstGeom>
          <a:noFill/>
          <a:ln cap="flat" cmpd="sng" w="1143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0" name="Shape 400"/>
          <p:cNvSpPr/>
          <p:nvPr/>
        </p:nvSpPr>
        <p:spPr>
          <a:xfrm>
            <a:off x="399050" y="864125"/>
            <a:ext cx="6466500" cy="1289400"/>
          </a:xfrm>
          <a:prstGeom prst="rect">
            <a:avLst/>
          </a:prstGeom>
          <a:solidFill>
            <a:srgbClr val="000000">
              <a:alpha val="688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1" name="Shape 401"/>
          <p:cNvSpPr txBox="1"/>
          <p:nvPr>
            <p:ph type="title"/>
          </p:nvPr>
        </p:nvSpPr>
        <p:spPr>
          <a:xfrm>
            <a:off x="489950" y="864125"/>
            <a:ext cx="6284700" cy="1289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2400">
                <a:solidFill>
                  <a:srgbClr val="FFFFFF"/>
                </a:solidFill>
              </a:rPr>
              <a:t>Once saved, navigate to the class oP page and hit “Add Sketch” under the appropriate assignment name</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ph idx="1" type="body"/>
          </p:nvPr>
        </p:nvSpPr>
        <p:spPr>
          <a:xfrm>
            <a:off x="457200" y="1600200"/>
            <a:ext cx="8579700" cy="525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b="1" sz="2400">
              <a:solidFill>
                <a:schemeClr val="dk1"/>
              </a:solidFill>
            </a:endParaRPr>
          </a:p>
          <a:p>
            <a:pPr indent="0" lvl="0" marL="0" rtl="0">
              <a:spcBef>
                <a:spcPts val="0"/>
              </a:spcBef>
              <a:spcAft>
                <a:spcPts val="0"/>
              </a:spcAft>
              <a:buNone/>
            </a:pPr>
            <a:r>
              <a:t/>
            </a:r>
            <a:endParaRPr b="1" sz="2400">
              <a:solidFill>
                <a:schemeClr val="dk1"/>
              </a:solidFill>
            </a:endParaRPr>
          </a:p>
          <a:p>
            <a:pPr indent="0" lvl="0" marL="0" rtl="0">
              <a:spcBef>
                <a:spcPts val="0"/>
              </a:spcBef>
              <a:spcAft>
                <a:spcPts val="0"/>
              </a:spcAft>
              <a:buClr>
                <a:schemeClr val="dk1"/>
              </a:buClr>
              <a:buSzPts val="1100"/>
              <a:buFont typeface="Arial"/>
              <a:buNone/>
            </a:pPr>
            <a:r>
              <a:rPr b="1" lang="en" sz="2400">
                <a:solidFill>
                  <a:schemeClr val="dk1"/>
                </a:solidFill>
              </a:rPr>
              <a:t>DRAW:</a:t>
            </a:r>
            <a:endParaRPr b="1" sz="2400">
              <a:solidFill>
                <a:schemeClr val="dk1"/>
              </a:solidFill>
            </a:endParaRPr>
          </a:p>
          <a:p>
            <a:pPr indent="0" lvl="0" marL="0" rtl="0">
              <a:spcBef>
                <a:spcPts val="0"/>
              </a:spcBef>
              <a:spcAft>
                <a:spcPts val="0"/>
              </a:spcAft>
              <a:buClr>
                <a:schemeClr val="dk1"/>
              </a:buClr>
              <a:buSzPts val="1100"/>
              <a:buFont typeface="Arial"/>
              <a:buNone/>
            </a:pPr>
            <a:r>
              <a:rPr lang="en" sz="2400">
                <a:solidFill>
                  <a:schemeClr val="dk1"/>
                </a:solidFill>
              </a:rPr>
              <a:t>A self-portrait using the elements we used in class today.  Find and utilize 4 new functions or things in the Processing documentation. </a:t>
            </a:r>
            <a:endParaRPr sz="2400">
              <a:solidFill>
                <a:schemeClr val="dk1"/>
              </a:solidFill>
            </a:endParaRPr>
          </a:p>
          <a:p>
            <a:pPr indent="0" lvl="0" marL="0" rtl="0">
              <a:spcBef>
                <a:spcPts val="0"/>
              </a:spcBef>
              <a:spcAft>
                <a:spcPts val="0"/>
              </a:spcAft>
              <a:buClr>
                <a:schemeClr val="dk1"/>
              </a:buClr>
              <a:buSzPts val="1100"/>
              <a:buFont typeface="Arial"/>
              <a:buNone/>
            </a:pPr>
            <a:r>
              <a:t/>
            </a:r>
            <a:endParaRPr b="1" sz="2400">
              <a:solidFill>
                <a:schemeClr val="dk1"/>
              </a:solidFill>
            </a:endParaRPr>
          </a:p>
          <a:p>
            <a:pPr indent="0" lvl="0" marL="0" rtl="0">
              <a:spcBef>
                <a:spcPts val="0"/>
              </a:spcBef>
              <a:spcAft>
                <a:spcPts val="0"/>
              </a:spcAft>
              <a:buClr>
                <a:schemeClr val="dk1"/>
              </a:buClr>
              <a:buSzPts val="1100"/>
              <a:buFont typeface="Arial"/>
              <a:buNone/>
            </a:pPr>
            <a:r>
              <a:rPr i="1" lang="en" sz="2400">
                <a:solidFill>
                  <a:schemeClr val="dk1"/>
                </a:solidFill>
              </a:rPr>
              <a:t>Gold stars if you can make it interactive with the mouse</a:t>
            </a:r>
            <a:endParaRPr i="1" sz="2400">
              <a:solidFill>
                <a:schemeClr val="dk1"/>
              </a:solidFill>
            </a:endParaRPr>
          </a:p>
          <a:p>
            <a:pPr indent="0" lvl="0" marL="0" rtl="0">
              <a:spcBef>
                <a:spcPts val="0"/>
              </a:spcBef>
              <a:spcAft>
                <a:spcPts val="0"/>
              </a:spcAft>
              <a:buClr>
                <a:schemeClr val="dk1"/>
              </a:buClr>
              <a:buSzPts val="1100"/>
              <a:buFont typeface="Arial"/>
              <a:buNone/>
            </a:pPr>
            <a:r>
              <a:t/>
            </a:r>
            <a:endParaRPr sz="2400">
              <a:solidFill>
                <a:schemeClr val="dk1"/>
              </a:solidFill>
            </a:endParaRPr>
          </a:p>
        </p:txBody>
      </p:sp>
      <p:sp>
        <p:nvSpPr>
          <p:cNvPr id="407" name="Shape 40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Homework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pic>
        <p:nvPicPr>
          <p:cNvPr id="63" name="Shape 63"/>
          <p:cNvPicPr preferRelativeResize="0"/>
          <p:nvPr/>
        </p:nvPicPr>
        <p:blipFill>
          <a:blip r:embed="rId3">
            <a:alphaModFix/>
          </a:blip>
          <a:stretch>
            <a:fillRect/>
          </a:stretch>
        </p:blipFill>
        <p:spPr>
          <a:xfrm>
            <a:off x="3414725" y="152400"/>
            <a:ext cx="5338656" cy="655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69" name="Shape 6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descr="fuckmath.gif" id="70" name="Shape 70"/>
          <p:cNvPicPr preferRelativeResize="0"/>
          <p:nvPr/>
        </p:nvPicPr>
        <p:blipFill>
          <a:blip r:embed="rId3">
            <a:alphaModFix/>
          </a:blip>
          <a:stretch>
            <a:fillRect/>
          </a:stretch>
        </p:blipFill>
        <p:spPr>
          <a:xfrm>
            <a:off x="352425" y="0"/>
            <a:ext cx="8334375"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4" name="Shape 74"/>
        <p:cNvGrpSpPr/>
        <p:nvPr/>
      </p:nvGrpSpPr>
      <p:grpSpPr>
        <a:xfrm>
          <a:off x="0" y="0"/>
          <a:ext cx="0" cy="0"/>
          <a:chOff x="0" y="0"/>
          <a:chExt cx="0" cy="0"/>
        </a:xfrm>
      </p:grpSpPr>
      <p:pic>
        <p:nvPicPr>
          <p:cNvPr descr="math.gif" id="75" name="Shape 75"/>
          <p:cNvPicPr preferRelativeResize="0"/>
          <p:nvPr/>
        </p:nvPicPr>
        <p:blipFill>
          <a:blip r:embed="rId3">
            <a:alphaModFix/>
          </a:blip>
          <a:stretch>
            <a:fillRect/>
          </a:stretch>
        </p:blipFill>
        <p:spPr>
          <a:xfrm>
            <a:off x="0" y="896800"/>
            <a:ext cx="9144001" cy="39188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pic>
        <p:nvPicPr>
          <p:cNvPr descr="mathpower.gif" id="80" name="Shape 80"/>
          <p:cNvPicPr preferRelativeResize="0"/>
          <p:nvPr/>
        </p:nvPicPr>
        <p:blipFill>
          <a:blip r:embed="rId3">
            <a:alphaModFix/>
          </a:blip>
          <a:stretch>
            <a:fillRect/>
          </a:stretch>
        </p:blipFill>
        <p:spPr>
          <a:xfrm>
            <a:off x="0" y="-500450"/>
            <a:ext cx="9144000" cy="7858907"/>
          </a:xfrm>
          <a:prstGeom prst="rect">
            <a:avLst/>
          </a:prstGeom>
          <a:noFill/>
          <a:ln>
            <a:noFill/>
          </a:ln>
        </p:spPr>
      </p:pic>
      <p:sp>
        <p:nvSpPr>
          <p:cNvPr id="81" name="Shape 81"/>
          <p:cNvSpPr/>
          <p:nvPr/>
        </p:nvSpPr>
        <p:spPr>
          <a:xfrm>
            <a:off x="-150" y="5093875"/>
            <a:ext cx="9144000" cy="1143300"/>
          </a:xfrm>
          <a:prstGeom prst="rect">
            <a:avLst/>
          </a:prstGeom>
          <a:solidFill>
            <a:srgbClr val="000000">
              <a:alpha val="6846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txBox="1"/>
          <p:nvPr>
            <p:ph idx="1" type="body"/>
          </p:nvPr>
        </p:nvSpPr>
        <p:spPr>
          <a:xfrm>
            <a:off x="188400" y="5158075"/>
            <a:ext cx="8879400" cy="1231500"/>
          </a:xfrm>
          <a:prstGeom prst="rect">
            <a:avLst/>
          </a:prstGeom>
          <a:ln>
            <a:noFill/>
          </a:ln>
        </p:spPr>
        <p:txBody>
          <a:bodyPr anchorCtr="0" anchor="t" bIns="91425" lIns="91425" spcFirstLastPara="1" rIns="91425" wrap="square" tIns="91425">
            <a:noAutofit/>
          </a:bodyPr>
          <a:lstStyle/>
          <a:p>
            <a:pPr indent="0" lvl="0" marL="0">
              <a:spcBef>
                <a:spcPts val="600"/>
              </a:spcBef>
              <a:spcAft>
                <a:spcPts val="0"/>
              </a:spcAft>
              <a:buNone/>
            </a:pPr>
            <a:r>
              <a:rPr b="1" lang="en" sz="4800">
                <a:solidFill>
                  <a:srgbClr val="FFFFFF"/>
                </a:solidFill>
              </a:rPr>
              <a:t>KNOWLEDGE IS POWER, etc.</a:t>
            </a:r>
            <a:endParaRPr b="1" sz="48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